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8"/>
  </p:notesMasterIdLst>
  <p:sldIdLst>
    <p:sldId id="940" r:id="rId2"/>
    <p:sldId id="941" r:id="rId3"/>
    <p:sldId id="942" r:id="rId4"/>
    <p:sldId id="943" r:id="rId5"/>
    <p:sldId id="944" r:id="rId6"/>
    <p:sldId id="945" r:id="rId7"/>
    <p:sldId id="946" r:id="rId8"/>
    <p:sldId id="947" r:id="rId9"/>
    <p:sldId id="948" r:id="rId10"/>
    <p:sldId id="949" r:id="rId11"/>
    <p:sldId id="950" r:id="rId12"/>
    <p:sldId id="951" r:id="rId13"/>
    <p:sldId id="952" r:id="rId14"/>
    <p:sldId id="953" r:id="rId15"/>
    <p:sldId id="954" r:id="rId16"/>
    <p:sldId id="570" r:id="rId17"/>
    <p:sldId id="645" r:id="rId18"/>
    <p:sldId id="571" r:id="rId19"/>
    <p:sldId id="574" r:id="rId20"/>
    <p:sldId id="955" r:id="rId21"/>
    <p:sldId id="956" r:id="rId22"/>
    <p:sldId id="957" r:id="rId23"/>
    <p:sldId id="958" r:id="rId24"/>
    <p:sldId id="959" r:id="rId25"/>
    <p:sldId id="960" r:id="rId26"/>
    <p:sldId id="961" r:id="rId27"/>
    <p:sldId id="962" r:id="rId28"/>
    <p:sldId id="963" r:id="rId29"/>
    <p:sldId id="964" r:id="rId30"/>
    <p:sldId id="965" r:id="rId31"/>
    <p:sldId id="966" r:id="rId32"/>
    <p:sldId id="582" r:id="rId33"/>
    <p:sldId id="967" r:id="rId34"/>
    <p:sldId id="585" r:id="rId35"/>
    <p:sldId id="583" r:id="rId36"/>
    <p:sldId id="968" r:id="rId37"/>
    <p:sldId id="589" r:id="rId38"/>
    <p:sldId id="586" r:id="rId39"/>
    <p:sldId id="969" r:id="rId40"/>
    <p:sldId id="587" r:id="rId41"/>
    <p:sldId id="660" r:id="rId42"/>
    <p:sldId id="577" r:id="rId43"/>
    <p:sldId id="578" r:id="rId44"/>
    <p:sldId id="970" r:id="rId45"/>
    <p:sldId id="590" r:id="rId46"/>
    <p:sldId id="592" r:id="rId47"/>
    <p:sldId id="642" r:id="rId48"/>
    <p:sldId id="643" r:id="rId49"/>
    <p:sldId id="594" r:id="rId50"/>
    <p:sldId id="595" r:id="rId51"/>
    <p:sldId id="597" r:id="rId52"/>
    <p:sldId id="644" r:id="rId53"/>
    <p:sldId id="598" r:id="rId54"/>
    <p:sldId id="599" r:id="rId55"/>
    <p:sldId id="600" r:id="rId56"/>
    <p:sldId id="256" r:id="rId5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6" d="100"/>
          <a:sy n="86" d="100"/>
        </p:scale>
        <p:origin x="514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D14919-EB30-4494-B35C-8FA44735A5A7}" type="datetimeFigureOut">
              <a:rPr lang="en-US" smtClean="0"/>
              <a:t>4/29/2024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6319EE-BED8-4858-9FE3-4AECA02321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397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810EA8-F807-354D-B8BB-FBB7B29687D6}" type="slidenum">
              <a:rPr lang="en-MV" smtClean="0"/>
              <a:t>2</a:t>
            </a:fld>
            <a:endParaRPr lang="en-MV"/>
          </a:p>
        </p:txBody>
      </p:sp>
    </p:spTree>
    <p:extLst>
      <p:ext uri="{BB962C8B-B14F-4D97-AF65-F5344CB8AC3E}">
        <p14:creationId xmlns:p14="http://schemas.microsoft.com/office/powerpoint/2010/main" val="11488071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810EA8-F807-354D-B8BB-FBB7B29687D6}" type="slidenum">
              <a:rPr lang="en-MV" smtClean="0"/>
              <a:t>12</a:t>
            </a:fld>
            <a:endParaRPr lang="en-MV"/>
          </a:p>
        </p:txBody>
      </p:sp>
    </p:spTree>
    <p:extLst>
      <p:ext uri="{BB962C8B-B14F-4D97-AF65-F5344CB8AC3E}">
        <p14:creationId xmlns:p14="http://schemas.microsoft.com/office/powerpoint/2010/main" val="10846172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810EA8-F807-354D-B8BB-FBB7B29687D6}" type="slidenum">
              <a:rPr lang="en-MV" smtClean="0"/>
              <a:t>13</a:t>
            </a:fld>
            <a:endParaRPr lang="en-MV"/>
          </a:p>
        </p:txBody>
      </p:sp>
    </p:spTree>
    <p:extLst>
      <p:ext uri="{BB962C8B-B14F-4D97-AF65-F5344CB8AC3E}">
        <p14:creationId xmlns:p14="http://schemas.microsoft.com/office/powerpoint/2010/main" val="11165940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Slide Image Placeholder 1">
            <a:extLst>
              <a:ext uri="{FF2B5EF4-FFF2-40B4-BE49-F238E27FC236}">
                <a16:creationId xmlns:a16="http://schemas.microsoft.com/office/drawing/2014/main" id="{47E9D13E-C555-4910-8A68-05B75C9311A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4147" name="Notes Placeholder 2">
            <a:extLst>
              <a:ext uri="{FF2B5EF4-FFF2-40B4-BE49-F238E27FC236}">
                <a16:creationId xmlns:a16="http://schemas.microsoft.com/office/drawing/2014/main" id="{331C4D85-DACD-44D7-9136-74B8014390C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34148" name="Slide Number Placeholder 3">
            <a:extLst>
              <a:ext uri="{FF2B5EF4-FFF2-40B4-BE49-F238E27FC236}">
                <a16:creationId xmlns:a16="http://schemas.microsoft.com/office/drawing/2014/main" id="{914EB61D-74C5-48CC-B5AB-D572BB26336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81226796-A657-495F-BF5E-00A76319596A}" type="slidenum">
              <a:rPr lang="en-US" altLang="en-US" smtClean="0"/>
              <a:pPr/>
              <a:t>20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Slide Image Placeholder 1">
            <a:extLst>
              <a:ext uri="{FF2B5EF4-FFF2-40B4-BE49-F238E27FC236}">
                <a16:creationId xmlns:a16="http://schemas.microsoft.com/office/drawing/2014/main" id="{F787A416-67FC-48C3-AD69-FDC87F6536F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6195" name="Notes Placeholder 2">
            <a:extLst>
              <a:ext uri="{FF2B5EF4-FFF2-40B4-BE49-F238E27FC236}">
                <a16:creationId xmlns:a16="http://schemas.microsoft.com/office/drawing/2014/main" id="{8D9CCAB1-7909-40F8-83DC-41F82D731A9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36196" name="Slide Number Placeholder 3">
            <a:extLst>
              <a:ext uri="{FF2B5EF4-FFF2-40B4-BE49-F238E27FC236}">
                <a16:creationId xmlns:a16="http://schemas.microsoft.com/office/drawing/2014/main" id="{F0C5BD6B-DD92-401F-B9F0-9FD99DCEE66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9BA9344A-4FFD-4327-B04F-A7C9DEAF8F94}" type="slidenum">
              <a:rPr lang="en-US" altLang="en-US" smtClean="0"/>
              <a:pPr/>
              <a:t>21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Slide Image Placeholder 1">
            <a:extLst>
              <a:ext uri="{FF2B5EF4-FFF2-40B4-BE49-F238E27FC236}">
                <a16:creationId xmlns:a16="http://schemas.microsoft.com/office/drawing/2014/main" id="{31C0BD3A-EAD4-4247-AA74-3FE34617116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051" name="Notes Placeholder 2">
            <a:extLst>
              <a:ext uri="{FF2B5EF4-FFF2-40B4-BE49-F238E27FC236}">
                <a16:creationId xmlns:a16="http://schemas.microsoft.com/office/drawing/2014/main" id="{A9A9BC92-6A82-4D4A-9489-EAF1EC765EB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30052" name="Slide Number Placeholder 3">
            <a:extLst>
              <a:ext uri="{FF2B5EF4-FFF2-40B4-BE49-F238E27FC236}">
                <a16:creationId xmlns:a16="http://schemas.microsoft.com/office/drawing/2014/main" id="{D6886D30-D498-4788-B3D6-4044ED13E1C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D846EC5C-7F8D-4970-8CE5-1F7E265A4DE8}" type="slidenum">
              <a:rPr lang="en-US" altLang="en-US" smtClean="0"/>
              <a:pPr/>
              <a:t>22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Slide Image Placeholder 1">
            <a:extLst>
              <a:ext uri="{FF2B5EF4-FFF2-40B4-BE49-F238E27FC236}">
                <a16:creationId xmlns:a16="http://schemas.microsoft.com/office/drawing/2014/main" id="{1AE499A9-864C-4C29-830B-8EFF1AC00D3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2099" name="Notes Placeholder 2">
            <a:extLst>
              <a:ext uri="{FF2B5EF4-FFF2-40B4-BE49-F238E27FC236}">
                <a16:creationId xmlns:a16="http://schemas.microsoft.com/office/drawing/2014/main" id="{53070A47-151C-4ED1-8B2E-D5426B087EF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32100" name="Slide Number Placeholder 3">
            <a:extLst>
              <a:ext uri="{FF2B5EF4-FFF2-40B4-BE49-F238E27FC236}">
                <a16:creationId xmlns:a16="http://schemas.microsoft.com/office/drawing/2014/main" id="{95AC97BA-6A29-4036-AD0F-E5BEDBFEE7A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1787BD83-C9E4-4078-B84C-58A6B9430DFF}" type="slidenum">
              <a:rPr lang="en-US" altLang="en-US" smtClean="0"/>
              <a:pPr/>
              <a:t>23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Slide Image Placeholder 1">
            <a:extLst>
              <a:ext uri="{FF2B5EF4-FFF2-40B4-BE49-F238E27FC236}">
                <a16:creationId xmlns:a16="http://schemas.microsoft.com/office/drawing/2014/main" id="{1AE499A9-864C-4C29-830B-8EFF1AC00D3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2099" name="Notes Placeholder 2">
            <a:extLst>
              <a:ext uri="{FF2B5EF4-FFF2-40B4-BE49-F238E27FC236}">
                <a16:creationId xmlns:a16="http://schemas.microsoft.com/office/drawing/2014/main" id="{53070A47-151C-4ED1-8B2E-D5426B087EF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32100" name="Slide Number Placeholder 3">
            <a:extLst>
              <a:ext uri="{FF2B5EF4-FFF2-40B4-BE49-F238E27FC236}">
                <a16:creationId xmlns:a16="http://schemas.microsoft.com/office/drawing/2014/main" id="{95AC97BA-6A29-4036-AD0F-E5BEDBFEE7A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1787BD83-C9E4-4078-B84C-58A6B9430DFF}" type="slidenum">
              <a:rPr lang="en-US" altLang="en-US" smtClean="0"/>
              <a:pPr/>
              <a:t>24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777634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Slide Image Placeholder 1">
            <a:extLst>
              <a:ext uri="{FF2B5EF4-FFF2-40B4-BE49-F238E27FC236}">
                <a16:creationId xmlns:a16="http://schemas.microsoft.com/office/drawing/2014/main" id="{1AE499A9-864C-4C29-830B-8EFF1AC00D3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2099" name="Notes Placeholder 2">
            <a:extLst>
              <a:ext uri="{FF2B5EF4-FFF2-40B4-BE49-F238E27FC236}">
                <a16:creationId xmlns:a16="http://schemas.microsoft.com/office/drawing/2014/main" id="{53070A47-151C-4ED1-8B2E-D5426B087EF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32100" name="Slide Number Placeholder 3">
            <a:extLst>
              <a:ext uri="{FF2B5EF4-FFF2-40B4-BE49-F238E27FC236}">
                <a16:creationId xmlns:a16="http://schemas.microsoft.com/office/drawing/2014/main" id="{95AC97BA-6A29-4036-AD0F-E5BEDBFEE7A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1787BD83-C9E4-4078-B84C-58A6B9430DFF}" type="slidenum">
              <a:rPr lang="en-US" altLang="en-US" smtClean="0"/>
              <a:pPr/>
              <a:t>25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1955874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Slide Image Placeholder 1">
            <a:extLst>
              <a:ext uri="{FF2B5EF4-FFF2-40B4-BE49-F238E27FC236}">
                <a16:creationId xmlns:a16="http://schemas.microsoft.com/office/drawing/2014/main" id="{1AE499A9-864C-4C29-830B-8EFF1AC00D3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2099" name="Notes Placeholder 2">
            <a:extLst>
              <a:ext uri="{FF2B5EF4-FFF2-40B4-BE49-F238E27FC236}">
                <a16:creationId xmlns:a16="http://schemas.microsoft.com/office/drawing/2014/main" id="{53070A47-151C-4ED1-8B2E-D5426B087EF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32100" name="Slide Number Placeholder 3">
            <a:extLst>
              <a:ext uri="{FF2B5EF4-FFF2-40B4-BE49-F238E27FC236}">
                <a16:creationId xmlns:a16="http://schemas.microsoft.com/office/drawing/2014/main" id="{95AC97BA-6A29-4036-AD0F-E5BEDBFEE7A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1787BD83-C9E4-4078-B84C-58A6B9430DFF}" type="slidenum">
              <a:rPr lang="en-US" altLang="en-US" smtClean="0"/>
              <a:pPr/>
              <a:t>26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0070754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Slide Image Placeholder 1">
            <a:extLst>
              <a:ext uri="{FF2B5EF4-FFF2-40B4-BE49-F238E27FC236}">
                <a16:creationId xmlns:a16="http://schemas.microsoft.com/office/drawing/2014/main" id="{1AE499A9-864C-4C29-830B-8EFF1AC00D3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2099" name="Notes Placeholder 2">
            <a:extLst>
              <a:ext uri="{FF2B5EF4-FFF2-40B4-BE49-F238E27FC236}">
                <a16:creationId xmlns:a16="http://schemas.microsoft.com/office/drawing/2014/main" id="{53070A47-151C-4ED1-8B2E-D5426B087EF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32100" name="Slide Number Placeholder 3">
            <a:extLst>
              <a:ext uri="{FF2B5EF4-FFF2-40B4-BE49-F238E27FC236}">
                <a16:creationId xmlns:a16="http://schemas.microsoft.com/office/drawing/2014/main" id="{95AC97BA-6A29-4036-AD0F-E5BEDBFEE7A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1787BD83-C9E4-4078-B84C-58A6B9430DFF}" type="slidenum">
              <a:rPr lang="en-US" altLang="en-US" smtClean="0"/>
              <a:pPr/>
              <a:t>27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948642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810EA8-F807-354D-B8BB-FBB7B29687D6}" type="slidenum">
              <a:rPr lang="en-MV" smtClean="0"/>
              <a:t>3</a:t>
            </a:fld>
            <a:endParaRPr lang="en-MV"/>
          </a:p>
        </p:txBody>
      </p:sp>
    </p:spTree>
    <p:extLst>
      <p:ext uri="{BB962C8B-B14F-4D97-AF65-F5344CB8AC3E}">
        <p14:creationId xmlns:p14="http://schemas.microsoft.com/office/powerpoint/2010/main" val="39184061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Slide Image Placeholder 1">
            <a:extLst>
              <a:ext uri="{FF2B5EF4-FFF2-40B4-BE49-F238E27FC236}">
                <a16:creationId xmlns:a16="http://schemas.microsoft.com/office/drawing/2014/main" id="{1AE499A9-864C-4C29-830B-8EFF1AC00D3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2099" name="Notes Placeholder 2">
            <a:extLst>
              <a:ext uri="{FF2B5EF4-FFF2-40B4-BE49-F238E27FC236}">
                <a16:creationId xmlns:a16="http://schemas.microsoft.com/office/drawing/2014/main" id="{53070A47-151C-4ED1-8B2E-D5426B087EF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32100" name="Slide Number Placeholder 3">
            <a:extLst>
              <a:ext uri="{FF2B5EF4-FFF2-40B4-BE49-F238E27FC236}">
                <a16:creationId xmlns:a16="http://schemas.microsoft.com/office/drawing/2014/main" id="{95AC97BA-6A29-4036-AD0F-E5BEDBFEE7A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1787BD83-C9E4-4078-B84C-58A6B9430DFF}" type="slidenum">
              <a:rPr lang="en-US" altLang="en-US" smtClean="0"/>
              <a:pPr/>
              <a:t>28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6731248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Slide Image Placeholder 1">
            <a:extLst>
              <a:ext uri="{FF2B5EF4-FFF2-40B4-BE49-F238E27FC236}">
                <a16:creationId xmlns:a16="http://schemas.microsoft.com/office/drawing/2014/main" id="{1AE499A9-864C-4C29-830B-8EFF1AC00D3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2099" name="Notes Placeholder 2">
            <a:extLst>
              <a:ext uri="{FF2B5EF4-FFF2-40B4-BE49-F238E27FC236}">
                <a16:creationId xmlns:a16="http://schemas.microsoft.com/office/drawing/2014/main" id="{53070A47-151C-4ED1-8B2E-D5426B087EF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32100" name="Slide Number Placeholder 3">
            <a:extLst>
              <a:ext uri="{FF2B5EF4-FFF2-40B4-BE49-F238E27FC236}">
                <a16:creationId xmlns:a16="http://schemas.microsoft.com/office/drawing/2014/main" id="{95AC97BA-6A29-4036-AD0F-E5BEDBFEE7A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1787BD83-C9E4-4078-B84C-58A6B9430DFF}" type="slidenum">
              <a:rPr lang="en-US" altLang="en-US" smtClean="0"/>
              <a:pPr/>
              <a:t>29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9279965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Slide Image Placeholder 1">
            <a:extLst>
              <a:ext uri="{FF2B5EF4-FFF2-40B4-BE49-F238E27FC236}">
                <a16:creationId xmlns:a16="http://schemas.microsoft.com/office/drawing/2014/main" id="{1AE499A9-864C-4C29-830B-8EFF1AC00D3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2099" name="Notes Placeholder 2">
            <a:extLst>
              <a:ext uri="{FF2B5EF4-FFF2-40B4-BE49-F238E27FC236}">
                <a16:creationId xmlns:a16="http://schemas.microsoft.com/office/drawing/2014/main" id="{53070A47-151C-4ED1-8B2E-D5426B087EF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32100" name="Slide Number Placeholder 3">
            <a:extLst>
              <a:ext uri="{FF2B5EF4-FFF2-40B4-BE49-F238E27FC236}">
                <a16:creationId xmlns:a16="http://schemas.microsoft.com/office/drawing/2014/main" id="{95AC97BA-6A29-4036-AD0F-E5BEDBFEE7A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1787BD83-C9E4-4078-B84C-58A6B9430DFF}" type="slidenum">
              <a:rPr lang="en-US" altLang="en-US" smtClean="0"/>
              <a:pPr/>
              <a:t>30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8168612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Slide Image Placeholder 1">
            <a:extLst>
              <a:ext uri="{FF2B5EF4-FFF2-40B4-BE49-F238E27FC236}">
                <a16:creationId xmlns:a16="http://schemas.microsoft.com/office/drawing/2014/main" id="{1AE499A9-864C-4C29-830B-8EFF1AC00D3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2099" name="Notes Placeholder 2">
            <a:extLst>
              <a:ext uri="{FF2B5EF4-FFF2-40B4-BE49-F238E27FC236}">
                <a16:creationId xmlns:a16="http://schemas.microsoft.com/office/drawing/2014/main" id="{53070A47-151C-4ED1-8B2E-D5426B087EF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32100" name="Slide Number Placeholder 3">
            <a:extLst>
              <a:ext uri="{FF2B5EF4-FFF2-40B4-BE49-F238E27FC236}">
                <a16:creationId xmlns:a16="http://schemas.microsoft.com/office/drawing/2014/main" id="{95AC97BA-6A29-4036-AD0F-E5BEDBFEE7A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1787BD83-C9E4-4078-B84C-58A6B9430DFF}" type="slidenum">
              <a:rPr lang="en-US" altLang="en-US" smtClean="0"/>
              <a:pPr/>
              <a:t>31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6930573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Slide Image Placeholder 1">
            <a:extLst>
              <a:ext uri="{FF2B5EF4-FFF2-40B4-BE49-F238E27FC236}">
                <a16:creationId xmlns:a16="http://schemas.microsoft.com/office/drawing/2014/main" id="{C9301FB8-CE57-441B-B161-F939CCAF985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8243" name="Notes Placeholder 2">
            <a:extLst>
              <a:ext uri="{FF2B5EF4-FFF2-40B4-BE49-F238E27FC236}">
                <a16:creationId xmlns:a16="http://schemas.microsoft.com/office/drawing/2014/main" id="{7F24B79F-A8D9-4B14-9B43-EB593A75153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38244" name="Slide Number Placeholder 3">
            <a:extLst>
              <a:ext uri="{FF2B5EF4-FFF2-40B4-BE49-F238E27FC236}">
                <a16:creationId xmlns:a16="http://schemas.microsoft.com/office/drawing/2014/main" id="{8C29E374-A568-4578-8F40-B55FF568583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C696A6AB-4796-4206-8F01-8BC953ACD2B4}" type="slidenum">
              <a:rPr lang="en-US" altLang="en-US" smtClean="0"/>
              <a:pPr/>
              <a:t>32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Slide Image Placeholder 1">
            <a:extLst>
              <a:ext uri="{FF2B5EF4-FFF2-40B4-BE49-F238E27FC236}">
                <a16:creationId xmlns:a16="http://schemas.microsoft.com/office/drawing/2014/main" id="{9E1901EC-13F6-4C90-9A5D-008060D7B73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2339" name="Notes Placeholder 2">
            <a:extLst>
              <a:ext uri="{FF2B5EF4-FFF2-40B4-BE49-F238E27FC236}">
                <a16:creationId xmlns:a16="http://schemas.microsoft.com/office/drawing/2014/main" id="{476674EF-1104-43DF-B7B7-7A5B93D341D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42340" name="Slide Number Placeholder 3">
            <a:extLst>
              <a:ext uri="{FF2B5EF4-FFF2-40B4-BE49-F238E27FC236}">
                <a16:creationId xmlns:a16="http://schemas.microsoft.com/office/drawing/2014/main" id="{77C612DB-E6C5-40E7-A2A0-306B51798BC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18FD5FD4-B8D6-47A1-B7F1-0B437F09FC2D}" type="slidenum">
              <a:rPr lang="en-US" altLang="en-US" smtClean="0"/>
              <a:pPr/>
              <a:t>33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Slide Image Placeholder 1">
            <a:extLst>
              <a:ext uri="{FF2B5EF4-FFF2-40B4-BE49-F238E27FC236}">
                <a16:creationId xmlns:a16="http://schemas.microsoft.com/office/drawing/2014/main" id="{B5AD68DD-6ADB-4B6B-AA43-757BE8F60E1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8483" name="Notes Placeholder 2">
            <a:extLst>
              <a:ext uri="{FF2B5EF4-FFF2-40B4-BE49-F238E27FC236}">
                <a16:creationId xmlns:a16="http://schemas.microsoft.com/office/drawing/2014/main" id="{D0C555AC-4DEA-459D-A4C9-300ADCCB71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48484" name="Slide Number Placeholder 3">
            <a:extLst>
              <a:ext uri="{FF2B5EF4-FFF2-40B4-BE49-F238E27FC236}">
                <a16:creationId xmlns:a16="http://schemas.microsoft.com/office/drawing/2014/main" id="{AC8CAD78-F18F-458C-BE1C-E426CAF51D2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A184FC9A-0368-4224-8E18-E66DFE22ABDC}" type="slidenum">
              <a:rPr lang="en-US" altLang="en-US" smtClean="0"/>
              <a:pPr/>
              <a:t>34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Slide Image Placeholder 1">
            <a:extLst>
              <a:ext uri="{FF2B5EF4-FFF2-40B4-BE49-F238E27FC236}">
                <a16:creationId xmlns:a16="http://schemas.microsoft.com/office/drawing/2014/main" id="{37E42E98-DA0E-4973-ABD5-5C22A6D3FEB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4387" name="Notes Placeholder 2">
            <a:extLst>
              <a:ext uri="{FF2B5EF4-FFF2-40B4-BE49-F238E27FC236}">
                <a16:creationId xmlns:a16="http://schemas.microsoft.com/office/drawing/2014/main" id="{2F400265-BEA0-4318-A95E-68047870677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44388" name="Slide Number Placeholder 3">
            <a:extLst>
              <a:ext uri="{FF2B5EF4-FFF2-40B4-BE49-F238E27FC236}">
                <a16:creationId xmlns:a16="http://schemas.microsoft.com/office/drawing/2014/main" id="{2EFD4161-1F03-417F-A605-959D069AA49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29D3E56E-2CEB-436C-A073-47E75F1968DF}" type="slidenum">
              <a:rPr lang="en-US" altLang="en-US" smtClean="0"/>
              <a:pPr/>
              <a:t>35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Slide Image Placeholder 1">
            <a:extLst>
              <a:ext uri="{FF2B5EF4-FFF2-40B4-BE49-F238E27FC236}">
                <a16:creationId xmlns:a16="http://schemas.microsoft.com/office/drawing/2014/main" id="{77511CAB-D691-4576-8884-559FD23669C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6435" name="Notes Placeholder 2">
            <a:extLst>
              <a:ext uri="{FF2B5EF4-FFF2-40B4-BE49-F238E27FC236}">
                <a16:creationId xmlns:a16="http://schemas.microsoft.com/office/drawing/2014/main" id="{C0B994DC-7311-42BE-A102-40039A0776C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46436" name="Slide Number Placeholder 3">
            <a:extLst>
              <a:ext uri="{FF2B5EF4-FFF2-40B4-BE49-F238E27FC236}">
                <a16:creationId xmlns:a16="http://schemas.microsoft.com/office/drawing/2014/main" id="{E34955B3-158C-4EF4-9221-C47644B0D74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A9241EB2-1711-4247-93D7-B9B9F925DD8E}" type="slidenum">
              <a:rPr lang="en-US" altLang="en-US" smtClean="0"/>
              <a:pPr/>
              <a:t>36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Slide Image Placeholder 1">
            <a:extLst>
              <a:ext uri="{FF2B5EF4-FFF2-40B4-BE49-F238E27FC236}">
                <a16:creationId xmlns:a16="http://schemas.microsoft.com/office/drawing/2014/main" id="{38452DE3-21F1-4AE2-A1F3-1270C99E1E4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0291" name="Notes Placeholder 2">
            <a:extLst>
              <a:ext uri="{FF2B5EF4-FFF2-40B4-BE49-F238E27FC236}">
                <a16:creationId xmlns:a16="http://schemas.microsoft.com/office/drawing/2014/main" id="{4E4836A0-DAD2-477F-AE58-057C839F68E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40292" name="Slide Number Placeholder 3">
            <a:extLst>
              <a:ext uri="{FF2B5EF4-FFF2-40B4-BE49-F238E27FC236}">
                <a16:creationId xmlns:a16="http://schemas.microsoft.com/office/drawing/2014/main" id="{5E275D37-1A0B-459D-B603-2C8CE0C3902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26ECA76C-91B0-4C6D-BB44-261C6CDAAD62}" type="slidenum">
              <a:rPr lang="en-US" altLang="en-US" smtClean="0"/>
              <a:pPr/>
              <a:t>37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810EA8-F807-354D-B8BB-FBB7B29687D6}" type="slidenum">
              <a:rPr lang="en-MV" smtClean="0"/>
              <a:t>5</a:t>
            </a:fld>
            <a:endParaRPr lang="en-MV"/>
          </a:p>
        </p:txBody>
      </p:sp>
    </p:spTree>
    <p:extLst>
      <p:ext uri="{BB962C8B-B14F-4D97-AF65-F5344CB8AC3E}">
        <p14:creationId xmlns:p14="http://schemas.microsoft.com/office/powerpoint/2010/main" val="8488605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Slide Image Placeholder 1">
            <a:extLst>
              <a:ext uri="{FF2B5EF4-FFF2-40B4-BE49-F238E27FC236}">
                <a16:creationId xmlns:a16="http://schemas.microsoft.com/office/drawing/2014/main" id="{545C5594-E379-433E-8BCA-90FE44A7EA1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0531" name="Notes Placeholder 2">
            <a:extLst>
              <a:ext uri="{FF2B5EF4-FFF2-40B4-BE49-F238E27FC236}">
                <a16:creationId xmlns:a16="http://schemas.microsoft.com/office/drawing/2014/main" id="{02F04F13-C51F-4222-A29C-36D73F91E7D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50532" name="Slide Number Placeholder 3">
            <a:extLst>
              <a:ext uri="{FF2B5EF4-FFF2-40B4-BE49-F238E27FC236}">
                <a16:creationId xmlns:a16="http://schemas.microsoft.com/office/drawing/2014/main" id="{828A75C4-A1D4-44F9-91D3-CA3B864B4C9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8D9F02DB-336B-4548-AECC-44FC2DB0DB81}" type="slidenum">
              <a:rPr lang="en-US" altLang="en-US" smtClean="0"/>
              <a:pPr/>
              <a:t>38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Slide Image Placeholder 1">
            <a:extLst>
              <a:ext uri="{FF2B5EF4-FFF2-40B4-BE49-F238E27FC236}">
                <a16:creationId xmlns:a16="http://schemas.microsoft.com/office/drawing/2014/main" id="{545C5594-E379-433E-8BCA-90FE44A7EA1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0531" name="Notes Placeholder 2">
            <a:extLst>
              <a:ext uri="{FF2B5EF4-FFF2-40B4-BE49-F238E27FC236}">
                <a16:creationId xmlns:a16="http://schemas.microsoft.com/office/drawing/2014/main" id="{02F04F13-C51F-4222-A29C-36D73F91E7D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50532" name="Slide Number Placeholder 3">
            <a:extLst>
              <a:ext uri="{FF2B5EF4-FFF2-40B4-BE49-F238E27FC236}">
                <a16:creationId xmlns:a16="http://schemas.microsoft.com/office/drawing/2014/main" id="{828A75C4-A1D4-44F9-91D3-CA3B864B4C9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8D9F02DB-336B-4548-AECC-44FC2DB0DB81}" type="slidenum">
              <a:rPr lang="en-US" altLang="en-US" smtClean="0"/>
              <a:pPr/>
              <a:t>39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81892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810EA8-F807-354D-B8BB-FBB7B29687D6}" type="slidenum">
              <a:rPr lang="en-MV" smtClean="0"/>
              <a:t>6</a:t>
            </a:fld>
            <a:endParaRPr lang="en-MV"/>
          </a:p>
        </p:txBody>
      </p:sp>
    </p:spTree>
    <p:extLst>
      <p:ext uri="{BB962C8B-B14F-4D97-AF65-F5344CB8AC3E}">
        <p14:creationId xmlns:p14="http://schemas.microsoft.com/office/powerpoint/2010/main" val="28634017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810EA8-F807-354D-B8BB-FBB7B29687D6}" type="slidenum">
              <a:rPr lang="en-MV" smtClean="0"/>
              <a:t>7</a:t>
            </a:fld>
            <a:endParaRPr lang="en-MV"/>
          </a:p>
        </p:txBody>
      </p:sp>
    </p:spTree>
    <p:extLst>
      <p:ext uri="{BB962C8B-B14F-4D97-AF65-F5344CB8AC3E}">
        <p14:creationId xmlns:p14="http://schemas.microsoft.com/office/powerpoint/2010/main" val="8977076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810EA8-F807-354D-B8BB-FBB7B29687D6}" type="slidenum">
              <a:rPr lang="en-MV" smtClean="0"/>
              <a:t>8</a:t>
            </a:fld>
            <a:endParaRPr lang="en-MV"/>
          </a:p>
        </p:txBody>
      </p:sp>
    </p:spTree>
    <p:extLst>
      <p:ext uri="{BB962C8B-B14F-4D97-AF65-F5344CB8AC3E}">
        <p14:creationId xmlns:p14="http://schemas.microsoft.com/office/powerpoint/2010/main" val="15425629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810EA8-F807-354D-B8BB-FBB7B29687D6}" type="slidenum">
              <a:rPr lang="en-MV" smtClean="0"/>
              <a:t>9</a:t>
            </a:fld>
            <a:endParaRPr lang="en-MV"/>
          </a:p>
        </p:txBody>
      </p:sp>
    </p:spTree>
    <p:extLst>
      <p:ext uri="{BB962C8B-B14F-4D97-AF65-F5344CB8AC3E}">
        <p14:creationId xmlns:p14="http://schemas.microsoft.com/office/powerpoint/2010/main" val="34368764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810EA8-F807-354D-B8BB-FBB7B29687D6}" type="slidenum">
              <a:rPr lang="en-MV" smtClean="0"/>
              <a:t>10</a:t>
            </a:fld>
            <a:endParaRPr lang="en-MV"/>
          </a:p>
        </p:txBody>
      </p:sp>
    </p:spTree>
    <p:extLst>
      <p:ext uri="{BB962C8B-B14F-4D97-AF65-F5344CB8AC3E}">
        <p14:creationId xmlns:p14="http://schemas.microsoft.com/office/powerpoint/2010/main" val="20925009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810EA8-F807-354D-B8BB-FBB7B29687D6}" type="slidenum">
              <a:rPr lang="en-MV" smtClean="0"/>
              <a:t>11</a:t>
            </a:fld>
            <a:endParaRPr lang="en-MV"/>
          </a:p>
        </p:txBody>
      </p:sp>
    </p:spTree>
    <p:extLst>
      <p:ext uri="{BB962C8B-B14F-4D97-AF65-F5344CB8AC3E}">
        <p14:creationId xmlns:p14="http://schemas.microsoft.com/office/powerpoint/2010/main" val="21102476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279A19-49F1-4431-99DA-D9DBE17250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F002F5-9F9A-4EFA-86C9-9F08794C51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6CB011-C8F8-4D3D-9FB1-B37BB530E1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C884F-D78E-44A9-9C41-0A31D39CFF99}" type="datetimeFigureOut">
              <a:rPr lang="en-US" smtClean="0"/>
              <a:t>4/29/2024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AA600C-37C8-4AFE-8417-16DE9105B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8D056F-33B7-4609-87E9-5FCF6038F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CD4C9-85DB-402C-9EA0-BD034AC022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4170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BAEF06-8AD7-476B-9709-2D59DBF012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9B474E-87F3-4932-A8EA-60CDAFB311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3E0966-A1D0-4558-900E-8FB69691E1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C884F-D78E-44A9-9C41-0A31D39CFF99}" type="datetimeFigureOut">
              <a:rPr lang="en-US" smtClean="0"/>
              <a:t>4/29/2024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AFD3E0-3A7F-492C-9879-D79363AB7C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694CAF-6A11-4E8F-86F4-39F0958680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CD4C9-85DB-402C-9EA0-BD034AC022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0564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F501626-0D2F-463E-9CCD-1EA2CC8960F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F7F28AE-47FD-4B02-8BA6-AF27E76F36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19F1EE-E0BE-4F10-B28F-F81A16E7E0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C884F-D78E-44A9-9C41-0A31D39CFF99}" type="datetimeFigureOut">
              <a:rPr lang="en-US" smtClean="0"/>
              <a:t>4/29/2024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CF87CD-CA4A-48C5-884F-8183ACB0B6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BD92F5-B04D-46F9-8FFB-D1F260159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CD4C9-85DB-402C-9EA0-BD034AC022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9871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206867-A9E7-4BF1-83CB-73DCDB4D4E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164061-B088-45C1-A514-322A034D7C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86050F-EFC7-489C-A3DF-DAC4C05BF7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C884F-D78E-44A9-9C41-0A31D39CFF99}" type="datetimeFigureOut">
              <a:rPr lang="en-US" smtClean="0"/>
              <a:t>4/29/2024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81D8AA-1C9D-464E-9444-D71F0BBC3E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EC3936-2144-4832-902C-8188CA83F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CD4C9-85DB-402C-9EA0-BD034AC022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8233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74F69E-4FDB-4AD8-8DEA-97E9504ED7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9FDBEE-CE9D-4C00-980C-E50A700A33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3A6352-CCA0-4EA9-B62E-C2E860E32A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C884F-D78E-44A9-9C41-0A31D39CFF99}" type="datetimeFigureOut">
              <a:rPr lang="en-US" smtClean="0"/>
              <a:t>4/29/2024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17080C-2245-47B7-8E52-8BBEAC59C7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58854B-1A65-4A68-83D2-083DE071F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CD4C9-85DB-402C-9EA0-BD034AC022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1464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1E7EA6-78BB-4F3A-A607-5E44D7451C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59484B-C84E-4163-90AE-5BB627910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EA6461-5448-49B6-AD92-594E10072D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3C5AAE-D5BC-48F0-A102-A321C0DE89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C884F-D78E-44A9-9C41-0A31D39CFF99}" type="datetimeFigureOut">
              <a:rPr lang="en-US" smtClean="0"/>
              <a:t>4/29/2024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B0A203-66CD-44F0-AED4-3523EFCD24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76800B-EFCC-4591-B90D-740B80F8C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CD4C9-85DB-402C-9EA0-BD034AC022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0823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C67211-AA45-40EF-B045-8CFF454D5B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5EA49E-05BF-4BC2-9AC9-2E8ADA3C0D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6FDFEA-50EA-450E-B904-EE095136ED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04ABB4D-1293-4F47-8210-A395447BC2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BCFB46E-C7E2-4E0B-82A2-E3D01EFFCF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30206AA-B7BE-4CAB-808D-92239522DD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C884F-D78E-44A9-9C41-0A31D39CFF99}" type="datetimeFigureOut">
              <a:rPr lang="en-US" smtClean="0"/>
              <a:t>4/29/2024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0CD238C-23F6-4108-AE8F-FD2C96F50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C294608-3975-425F-95A9-459D5DEEE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CD4C9-85DB-402C-9EA0-BD034AC022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5514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F03483-3EFC-4F84-802F-17D5FE0544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1AB5227-E911-4252-9BC2-4FCD24679D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C884F-D78E-44A9-9C41-0A31D39CFF99}" type="datetimeFigureOut">
              <a:rPr lang="en-US" smtClean="0"/>
              <a:t>4/29/2024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D57524-7853-4C2B-9431-A9CE02F05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8CBF28-6162-4615-9AFD-70618D0F74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CD4C9-85DB-402C-9EA0-BD034AC022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9977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6EA671-6F26-4C43-8DEF-8234E0695D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C884F-D78E-44A9-9C41-0A31D39CFF99}" type="datetimeFigureOut">
              <a:rPr lang="en-US" smtClean="0"/>
              <a:t>4/29/2024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6A5B10-9EF7-4E3B-96DD-E7B4CF08E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0DE737-5CBA-4472-965D-1A04C40DD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CD4C9-85DB-402C-9EA0-BD034AC022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6185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1BC452-D98E-4D54-87BD-F920837C52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3EB576-41A6-408A-B073-6928D682F8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A166CF-87DE-4B07-972E-31BFD9FF4A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FD46A2-6F6F-4EB8-BCAD-30C57D31CC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C884F-D78E-44A9-9C41-0A31D39CFF99}" type="datetimeFigureOut">
              <a:rPr lang="en-US" smtClean="0"/>
              <a:t>4/29/2024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AF688B-F23F-4F41-A1D9-30B846D8AD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33F641-09A0-466B-8945-B0792BD22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CD4C9-85DB-402C-9EA0-BD034AC022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3165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FBC00E-D54A-4B04-99F9-D09CFCAF62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770FE9C-2596-42A3-A612-52F7978928E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86AB2B-0D5A-466E-8895-2F4781D9CD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E9C72B-941F-4E0C-A72A-2565FE6AE8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C884F-D78E-44A9-9C41-0A31D39CFF99}" type="datetimeFigureOut">
              <a:rPr lang="en-US" smtClean="0"/>
              <a:t>4/29/2024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6589FB-B444-4A94-870C-03721663C1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75ACFB-EEBA-4E23-B20F-F7E6A68B6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CD4C9-85DB-402C-9EA0-BD034AC022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9421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1062235-DAB8-46F8-B730-E87F6983D9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96AD8C-8DCD-4945-BDE9-4B1C958603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8FBBDE-6DA0-4FEF-B159-1311C9364E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DC884F-D78E-44A9-9C41-0A31D39CFF99}" type="datetimeFigureOut">
              <a:rPr lang="en-US" smtClean="0"/>
              <a:t>4/29/2024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F47D57-E0F3-4A38-8ECC-6254603A44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EFF793-5F56-4E4A-90FF-AF4A7C36CC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0CD4C9-85DB-402C-9EA0-BD034AC022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894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wmf"/><Relationship Id="rId4" Type="http://schemas.openxmlformats.org/officeDocument/2006/relationships/oleObject" Target="../embeddings/oleObject2.bin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200C17B2-2D0D-4A5A-A2EA-1AD9FEF4679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0"/>
          <a:ext cx="12183539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16384680" imgH="9222480" progId="">
                  <p:embed/>
                </p:oleObj>
              </mc:Choice>
              <mc:Fallback>
                <p:oleObj r:id="rId2" imgW="16384680" imgH="9222480" progId="">
                  <p:embed/>
                  <p:pic>
                    <p:nvPicPr>
                      <p:cNvPr id="15" name="Object 14">
                        <a:extLst>
                          <a:ext uri="{FF2B5EF4-FFF2-40B4-BE49-F238E27FC236}">
                            <a16:creationId xmlns:a16="http://schemas.microsoft.com/office/drawing/2014/main" id="{200C17B2-2D0D-4A5A-A2EA-1AD9FEF4679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2183539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" name="Picture 15">
            <a:extLst>
              <a:ext uri="{FF2B5EF4-FFF2-40B4-BE49-F238E27FC236}">
                <a16:creationId xmlns:a16="http://schemas.microsoft.com/office/drawing/2014/main" id="{D80BF12F-84C1-4723-9195-C0D0B20C05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3338" y="2788266"/>
            <a:ext cx="4829935" cy="128146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50C0C51-EAD0-438F-B910-E39FDE3B52E5}"/>
              </a:ext>
            </a:extLst>
          </p:cNvPr>
          <p:cNvSpPr/>
          <p:nvPr/>
        </p:nvSpPr>
        <p:spPr>
          <a:xfrm>
            <a:off x="4460595" y="6187650"/>
            <a:ext cx="29354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pc="600" dirty="0">
                <a:solidFill>
                  <a:schemeClr val="bg1"/>
                </a:solidFill>
                <a:latin typeface="F37 Judge Medium" panose="02000600000000000000" pitchFamily="50" charset="0"/>
              </a:rPr>
              <a:t>OBLU-SANGELI.COM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51786DD-D5D2-456F-A774-098A9AA4AF4F}"/>
              </a:ext>
            </a:extLst>
          </p:cNvPr>
          <p:cNvSpPr/>
          <p:nvPr/>
        </p:nvSpPr>
        <p:spPr>
          <a:xfrm>
            <a:off x="4056639" y="5663703"/>
            <a:ext cx="374333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Larken-MediumItalic" panose="00000600000000000000" pitchFamily="2" charset="0"/>
              </a:rPr>
              <a:t>Vibrant Chic Paradise</a:t>
            </a:r>
            <a:endParaRPr lang="en-US" sz="2800" dirty="0">
              <a:solidFill>
                <a:schemeClr val="bg1"/>
              </a:solidFill>
              <a:latin typeface="F37 Judge Medium" panose="020006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35495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316211-A80B-6F48-83EB-26AE0876F8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6923" y="455610"/>
            <a:ext cx="7508846" cy="327606"/>
          </a:xfrm>
        </p:spPr>
        <p:txBody>
          <a:bodyPr>
            <a:normAutofit fontScale="90000"/>
          </a:bodyPr>
          <a:lstStyle/>
          <a:p>
            <a:r>
              <a:rPr lang="en-US" sz="2000" i="1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THE LOBI PLAN</a:t>
            </a:r>
            <a:endParaRPr lang="en-MV" sz="20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B6B6943-5072-8348-95DD-E381E65EDC0C}"/>
              </a:ext>
            </a:extLst>
          </p:cNvPr>
          <p:cNvCxnSpPr/>
          <p:nvPr/>
        </p:nvCxnSpPr>
        <p:spPr>
          <a:xfrm>
            <a:off x="953729" y="236740"/>
            <a:ext cx="1047135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B28F7528-499F-5B49-9D5B-10FB300CCF88}"/>
              </a:ext>
            </a:extLst>
          </p:cNvPr>
          <p:cNvSpPr txBox="1"/>
          <p:nvPr/>
        </p:nvSpPr>
        <p:spPr>
          <a:xfrm>
            <a:off x="8405769" y="294602"/>
            <a:ext cx="319999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800" spc="36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OBLU-LOBIGILI.COM</a:t>
            </a:r>
            <a:endParaRPr lang="en-MV" sz="800" spc="36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653E7D-86B1-4889-9A2C-9F1E3B362055}"/>
              </a:ext>
            </a:extLst>
          </p:cNvPr>
          <p:cNvSpPr txBox="1"/>
          <p:nvPr/>
        </p:nvSpPr>
        <p:spPr>
          <a:xfrm>
            <a:off x="475557" y="2262747"/>
            <a:ext cx="5044397" cy="3475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900" dirty="0">
                <a:solidFill>
                  <a:srgbClr val="D96330"/>
                </a:solidFill>
                <a:latin typeface="Termina" panose="00000500000000000000" pitchFamily="50" charset="0"/>
                <a:ea typeface="Centra No2 Medium" pitchFamily="2" charset="0"/>
              </a:rPr>
              <a:t>SNORKELLING AND WATERSPORTS</a:t>
            </a:r>
          </a:p>
          <a:p>
            <a:pPr algn="just">
              <a:lnSpc>
                <a:spcPct val="150000"/>
              </a:lnSpc>
            </a:pPr>
            <a:endParaRPr lang="en-US" sz="1000" dirty="0">
              <a:solidFill>
                <a:srgbClr val="919193"/>
              </a:solidFill>
              <a:latin typeface="Centra No2" pitchFamily="2" charset="0"/>
              <a:ea typeface="Centra No2" pitchFamily="2" charset="0"/>
            </a:endParaRPr>
          </a:p>
          <a:p>
            <a:pPr marL="171450" indent="-1714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rgbClr val="919193"/>
                </a:solidFill>
                <a:latin typeface="Centra No2" pitchFamily="2" charset="0"/>
                <a:ea typeface="Centra No2" pitchFamily="2" charset="0"/>
              </a:rPr>
              <a:t>Complimentary use of </a:t>
            </a:r>
            <a:r>
              <a:rPr lang="en-US" sz="1000" dirty="0" err="1">
                <a:solidFill>
                  <a:srgbClr val="26AEBF"/>
                </a:solidFill>
                <a:latin typeface="Centra No2" pitchFamily="2" charset="0"/>
                <a:ea typeface="Centra No2" pitchFamily="2" charset="0"/>
              </a:rPr>
              <a:t>snorkelling</a:t>
            </a:r>
            <a:r>
              <a:rPr lang="en-US" sz="1000" dirty="0">
                <a:solidFill>
                  <a:srgbClr val="919193"/>
                </a:solidFill>
                <a:latin typeface="Centra No2" pitchFamily="2" charset="0"/>
                <a:ea typeface="Centra No2" pitchFamily="2" charset="0"/>
              </a:rPr>
              <a:t> equipment throughout the stay.</a:t>
            </a:r>
          </a:p>
          <a:p>
            <a:pPr marL="171450" indent="-1714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000" dirty="0">
              <a:solidFill>
                <a:srgbClr val="919193"/>
              </a:solidFill>
              <a:latin typeface="Centra No2" pitchFamily="2" charset="0"/>
              <a:ea typeface="Centra No2" pitchFamily="2" charset="0"/>
            </a:endParaRPr>
          </a:p>
          <a:p>
            <a:pPr marL="171450" indent="-1714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rgbClr val="919193"/>
                </a:solidFill>
                <a:latin typeface="Centra No2" pitchFamily="2" charset="0"/>
                <a:ea typeface="Centra No2" pitchFamily="2" charset="0"/>
              </a:rPr>
              <a:t>Complimentary use of </a:t>
            </a:r>
            <a:r>
              <a:rPr lang="en-US" sz="1000" dirty="0">
                <a:solidFill>
                  <a:srgbClr val="26AEBF"/>
                </a:solidFill>
                <a:latin typeface="Centra No2" pitchFamily="2" charset="0"/>
                <a:ea typeface="Centra No2" pitchFamily="2" charset="0"/>
              </a:rPr>
              <a:t>non-</a:t>
            </a:r>
            <a:r>
              <a:rPr lang="en-US" sz="1000" dirty="0" err="1">
                <a:solidFill>
                  <a:srgbClr val="26AEBF"/>
                </a:solidFill>
                <a:latin typeface="Centra No2" pitchFamily="2" charset="0"/>
                <a:ea typeface="Centra No2" pitchFamily="2" charset="0"/>
              </a:rPr>
              <a:t>motorised</a:t>
            </a:r>
            <a:r>
              <a:rPr lang="en-US" sz="1000" dirty="0">
                <a:solidFill>
                  <a:srgbClr val="919193"/>
                </a:solidFill>
                <a:latin typeface="Centra No2" pitchFamily="2" charset="0"/>
                <a:ea typeface="Centra No2" pitchFamily="2" charset="0"/>
              </a:rPr>
              <a:t> water sports equipment: </a:t>
            </a:r>
            <a:r>
              <a:rPr lang="en-US" sz="1000" dirty="0">
                <a:solidFill>
                  <a:srgbClr val="26AEBF"/>
                </a:solidFill>
                <a:latin typeface="Centra No2" pitchFamily="2" charset="0"/>
                <a:ea typeface="Centra No2" pitchFamily="2" charset="0"/>
              </a:rPr>
              <a:t>Stand-Up Paddle Board and Kayak.</a:t>
            </a:r>
            <a:endParaRPr lang="en-US" sz="1000" dirty="0">
              <a:solidFill>
                <a:srgbClr val="919193"/>
              </a:solidFill>
              <a:latin typeface="Centra No2" pitchFamily="2" charset="0"/>
              <a:ea typeface="Centra No2" pitchFamily="2" charset="0"/>
            </a:endParaRPr>
          </a:p>
          <a:p>
            <a:pPr algn="just">
              <a:lnSpc>
                <a:spcPct val="150000"/>
              </a:lnSpc>
            </a:pPr>
            <a:endParaRPr lang="en-US" sz="1000" dirty="0">
              <a:solidFill>
                <a:srgbClr val="919193"/>
              </a:solidFill>
              <a:latin typeface="Centra No2" pitchFamily="2" charset="0"/>
              <a:ea typeface="Centra No2" pitchFamily="2" charset="0"/>
            </a:endParaRPr>
          </a:p>
          <a:p>
            <a:pPr algn="just">
              <a:lnSpc>
                <a:spcPct val="150000"/>
              </a:lnSpc>
            </a:pPr>
            <a:r>
              <a:rPr lang="en-US" sz="900" dirty="0">
                <a:solidFill>
                  <a:srgbClr val="D96330"/>
                </a:solidFill>
                <a:latin typeface="Termina" panose="00000500000000000000" pitchFamily="50" charset="0"/>
                <a:ea typeface="Centra No2 Medium" pitchFamily="2" charset="0"/>
              </a:rPr>
              <a:t>EXCURSIONS</a:t>
            </a:r>
          </a:p>
          <a:p>
            <a:pPr algn="just">
              <a:lnSpc>
                <a:spcPct val="150000"/>
              </a:lnSpc>
            </a:pPr>
            <a:endParaRPr lang="en-US" sz="1000" dirty="0">
              <a:solidFill>
                <a:srgbClr val="919193"/>
              </a:solidFill>
              <a:latin typeface="Centra No2" pitchFamily="2" charset="0"/>
              <a:ea typeface="Centra No2" pitchFamily="2" charset="0"/>
            </a:endParaRPr>
          </a:p>
          <a:p>
            <a:pPr marL="171450" indent="-1714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rgbClr val="26AEBF"/>
                </a:solidFill>
                <a:latin typeface="Centra No2" pitchFamily="2" charset="0"/>
                <a:ea typeface="Centra No2" pitchFamily="2" charset="0"/>
              </a:rPr>
              <a:t>ONE</a:t>
            </a:r>
            <a:r>
              <a:rPr lang="en-US" sz="1000" dirty="0">
                <a:solidFill>
                  <a:srgbClr val="919193"/>
                </a:solidFill>
                <a:latin typeface="Centra No2" pitchFamily="2" charset="0"/>
                <a:ea typeface="Centra No2" pitchFamily="2" charset="0"/>
              </a:rPr>
              <a:t> complimentary Sunset Fishing per guest during the stay, weather permitting.</a:t>
            </a:r>
          </a:p>
          <a:p>
            <a:pPr marL="171450" indent="-1714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000" dirty="0">
              <a:solidFill>
                <a:srgbClr val="919193"/>
              </a:solidFill>
              <a:latin typeface="Centra No2" pitchFamily="2" charset="0"/>
              <a:ea typeface="Centra No2" pitchFamily="2" charset="0"/>
            </a:endParaRPr>
          </a:p>
          <a:p>
            <a:pPr marL="171450" indent="-1714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rgbClr val="26AEBF"/>
                </a:solidFill>
                <a:latin typeface="Centra No2" pitchFamily="2" charset="0"/>
                <a:ea typeface="Centra No2" pitchFamily="2" charset="0"/>
              </a:rPr>
              <a:t>ONE</a:t>
            </a:r>
            <a:r>
              <a:rPr lang="en-US" sz="1000" dirty="0">
                <a:solidFill>
                  <a:srgbClr val="919193"/>
                </a:solidFill>
                <a:latin typeface="Centra No2" pitchFamily="2" charset="0"/>
                <a:ea typeface="Centra No2" pitchFamily="2" charset="0"/>
              </a:rPr>
              <a:t> complimentary excursion per guest during the stay, weather permitting. Choose from a selection of excursions:</a:t>
            </a:r>
            <a:r>
              <a:rPr lang="en-US" sz="1000" dirty="0">
                <a:solidFill>
                  <a:srgbClr val="26AEBF"/>
                </a:solidFill>
                <a:latin typeface="Centra No2" pitchFamily="2" charset="0"/>
                <a:ea typeface="Centra No2" pitchFamily="2" charset="0"/>
              </a:rPr>
              <a:t> Local Island Cultural Experience, Guided </a:t>
            </a:r>
            <a:r>
              <a:rPr lang="en-US" sz="1000" dirty="0" err="1">
                <a:solidFill>
                  <a:srgbClr val="26AEBF"/>
                </a:solidFill>
                <a:latin typeface="Centra No2" pitchFamily="2" charset="0"/>
                <a:ea typeface="Centra No2" pitchFamily="2" charset="0"/>
              </a:rPr>
              <a:t>Snorkelling</a:t>
            </a:r>
            <a:r>
              <a:rPr lang="en-US" sz="1000" dirty="0">
                <a:solidFill>
                  <a:srgbClr val="26AEBF"/>
                </a:solidFill>
                <a:latin typeface="Centra No2" pitchFamily="2" charset="0"/>
                <a:ea typeface="Centra No2" pitchFamily="2" charset="0"/>
              </a:rPr>
              <a:t> Trip, or Moonlight Cruise</a:t>
            </a:r>
            <a:r>
              <a:rPr lang="en-US" sz="1000" dirty="0">
                <a:solidFill>
                  <a:srgbClr val="919193"/>
                </a:solidFill>
                <a:latin typeface="Centra No2" pitchFamily="2" charset="0"/>
                <a:ea typeface="Centra No2" pitchFamily="2" charset="0"/>
              </a:rPr>
              <a:t>.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4DF4A818-8A16-48D4-9704-F66873636381}"/>
              </a:ext>
            </a:extLst>
          </p:cNvPr>
          <p:cNvSpPr txBox="1">
            <a:spLocks/>
          </p:cNvSpPr>
          <p:nvPr/>
        </p:nvSpPr>
        <p:spPr>
          <a:xfrm>
            <a:off x="475557" y="1240983"/>
            <a:ext cx="4874764" cy="7967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dirty="0">
                <a:solidFill>
                  <a:srgbClr val="D96330"/>
                </a:solidFill>
                <a:latin typeface="Termina Demi" panose="00000700000000000000" pitchFamily="50" charset="0"/>
                <a:ea typeface="Centra No2 Medium" pitchFamily="2" charset="0"/>
                <a:cs typeface="Times New Roman" panose="02020603050405020304" pitchFamily="18" charset="0"/>
              </a:rPr>
              <a:t>WATERSPORTS AND EXCURSIONS</a:t>
            </a:r>
            <a:endParaRPr lang="en-MV" sz="1200" dirty="0">
              <a:solidFill>
                <a:srgbClr val="D96330"/>
              </a:solidFill>
              <a:latin typeface="Termina Demi" panose="00000700000000000000" pitchFamily="50" charset="0"/>
              <a:ea typeface="Centra No2 Medium" pitchFamily="2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3FAEA2D-4C7F-4C62-9D86-DA3951072E46}"/>
              </a:ext>
            </a:extLst>
          </p:cNvPr>
          <p:cNvCxnSpPr/>
          <p:nvPr/>
        </p:nvCxnSpPr>
        <p:spPr>
          <a:xfrm flipV="1">
            <a:off x="5974672" y="2636668"/>
            <a:ext cx="0" cy="3204839"/>
          </a:xfrm>
          <a:prstGeom prst="line">
            <a:avLst/>
          </a:prstGeom>
          <a:ln>
            <a:solidFill>
              <a:srgbClr val="D963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1DE2BE0-108B-40DD-816E-6AC1D8476115}"/>
              </a:ext>
            </a:extLst>
          </p:cNvPr>
          <p:cNvCxnSpPr>
            <a:cxnSpLocks/>
          </p:cNvCxnSpPr>
          <p:nvPr/>
        </p:nvCxnSpPr>
        <p:spPr>
          <a:xfrm>
            <a:off x="838200" y="6629603"/>
            <a:ext cx="10586884" cy="0"/>
          </a:xfrm>
          <a:prstGeom prst="line">
            <a:avLst/>
          </a:prstGeom>
          <a:ln>
            <a:solidFill>
              <a:srgbClr val="D963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807C3E95-43F4-4785-9C2F-93F74D66EC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23091" y="1445710"/>
            <a:ext cx="4693352" cy="495039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C5AE393-D4AB-45E4-AF4D-10C1CF549705}"/>
              </a:ext>
            </a:extLst>
          </p:cNvPr>
          <p:cNvSpPr txBox="1"/>
          <p:nvPr/>
        </p:nvSpPr>
        <p:spPr>
          <a:xfrm>
            <a:off x="356096" y="323334"/>
            <a:ext cx="29594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Larken-MediumItalic" panose="00000600000000000000" pitchFamily="2" charset="0"/>
              </a:rPr>
              <a:t>THE SERENITY PLAN </a:t>
            </a:r>
            <a:r>
              <a:rPr lang="en-US" sz="2000" baseline="30000" dirty="0">
                <a:solidFill>
                  <a:schemeClr val="bg1"/>
                </a:solidFill>
                <a:latin typeface="Larken-MediumItalic" panose="00000600000000000000" pitchFamily="2" charset="0"/>
              </a:rPr>
              <a:t>TM</a:t>
            </a:r>
            <a:r>
              <a:rPr lang="en-US" sz="2000" dirty="0">
                <a:solidFill>
                  <a:schemeClr val="bg1"/>
                </a:solidFill>
                <a:latin typeface="Larken-MediumItalic" panose="00000600000000000000" pitchFamily="2" charset="0"/>
              </a:rPr>
              <a:t>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F103B70-A695-4DDE-BEE9-7951F090C2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1016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38D0D82-E2C4-41DC-8C35-F8DA4507F5C4}"/>
              </a:ext>
            </a:extLst>
          </p:cNvPr>
          <p:cNvSpPr txBox="1"/>
          <p:nvPr/>
        </p:nvSpPr>
        <p:spPr>
          <a:xfrm>
            <a:off x="356096" y="323334"/>
            <a:ext cx="29594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Larken-MediumItalic" panose="00000600000000000000" pitchFamily="2" charset="0"/>
              </a:rPr>
              <a:t>THE SERENITY PLAN </a:t>
            </a:r>
            <a:r>
              <a:rPr lang="en-US" sz="2000" baseline="30000" dirty="0">
                <a:solidFill>
                  <a:schemeClr val="bg1"/>
                </a:solidFill>
                <a:latin typeface="Larken-MediumItalic" panose="00000600000000000000" pitchFamily="2" charset="0"/>
              </a:rPr>
              <a:t>TM</a:t>
            </a:r>
            <a:r>
              <a:rPr lang="en-US" sz="2000" dirty="0">
                <a:solidFill>
                  <a:schemeClr val="bg1"/>
                </a:solidFill>
                <a:latin typeface="Larken-MediumItalic" panose="00000600000000000000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364547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316211-A80B-6F48-83EB-26AE0876F8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6923" y="455610"/>
            <a:ext cx="7508846" cy="327606"/>
          </a:xfrm>
        </p:spPr>
        <p:txBody>
          <a:bodyPr>
            <a:normAutofit fontScale="90000"/>
          </a:bodyPr>
          <a:lstStyle/>
          <a:p>
            <a:r>
              <a:rPr lang="en-US" sz="2000" i="1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THE LOBI PLAN</a:t>
            </a:r>
            <a:endParaRPr lang="en-MV" sz="20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B6B6943-5072-8348-95DD-E381E65EDC0C}"/>
              </a:ext>
            </a:extLst>
          </p:cNvPr>
          <p:cNvCxnSpPr/>
          <p:nvPr/>
        </p:nvCxnSpPr>
        <p:spPr>
          <a:xfrm>
            <a:off x="953729" y="236740"/>
            <a:ext cx="1047135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B28F7528-499F-5B49-9D5B-10FB300CCF88}"/>
              </a:ext>
            </a:extLst>
          </p:cNvPr>
          <p:cNvSpPr txBox="1"/>
          <p:nvPr/>
        </p:nvSpPr>
        <p:spPr>
          <a:xfrm>
            <a:off x="8405769" y="294602"/>
            <a:ext cx="319999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800" spc="36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OBLU-LOBIGILI.COM</a:t>
            </a:r>
            <a:endParaRPr lang="en-MV" sz="800" spc="36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653E7D-86B1-4889-9A2C-9F1E3B362055}"/>
              </a:ext>
            </a:extLst>
          </p:cNvPr>
          <p:cNvSpPr txBox="1"/>
          <p:nvPr/>
        </p:nvSpPr>
        <p:spPr>
          <a:xfrm>
            <a:off x="475557" y="2262747"/>
            <a:ext cx="5044397" cy="39368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900" dirty="0">
                <a:solidFill>
                  <a:srgbClr val="D96330"/>
                </a:solidFill>
                <a:latin typeface="Termina" panose="00000500000000000000" pitchFamily="50" charset="0"/>
                <a:ea typeface="Centra No2 Medium" pitchFamily="2" charset="0"/>
              </a:rPr>
              <a:t>ENTERTAINMENT</a:t>
            </a:r>
          </a:p>
          <a:p>
            <a:pPr algn="just">
              <a:lnSpc>
                <a:spcPct val="150000"/>
              </a:lnSpc>
            </a:pPr>
            <a:endParaRPr lang="en-US" sz="1000" dirty="0">
              <a:solidFill>
                <a:srgbClr val="919193"/>
              </a:solidFill>
              <a:latin typeface="Centra No2" pitchFamily="2" charset="0"/>
              <a:ea typeface="Centra No2" pitchFamily="2" charset="0"/>
            </a:endParaRPr>
          </a:p>
          <a:p>
            <a:pPr marL="171450" indent="-1714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rgbClr val="919193"/>
                </a:solidFill>
                <a:latin typeface="Centra No2" pitchFamily="2" charset="0"/>
                <a:ea typeface="Centra No2" pitchFamily="2" charset="0"/>
              </a:rPr>
              <a:t>Sangeli island comes alive with local </a:t>
            </a:r>
            <a:r>
              <a:rPr lang="en-US" sz="1000" dirty="0" err="1">
                <a:solidFill>
                  <a:srgbClr val="919193"/>
                </a:solidFill>
                <a:latin typeface="Centra No2" pitchFamily="2" charset="0"/>
                <a:ea typeface="Centra No2" pitchFamily="2" charset="0"/>
              </a:rPr>
              <a:t>Bodu</a:t>
            </a:r>
            <a:r>
              <a:rPr lang="en-US" sz="1000" dirty="0">
                <a:solidFill>
                  <a:srgbClr val="919193"/>
                </a:solidFill>
                <a:latin typeface="Centra No2" pitchFamily="2" charset="0"/>
                <a:ea typeface="Centra No2" pitchFamily="2" charset="0"/>
              </a:rPr>
              <a:t> </a:t>
            </a:r>
            <a:r>
              <a:rPr lang="en-US" sz="1000" dirty="0" err="1">
                <a:solidFill>
                  <a:srgbClr val="919193"/>
                </a:solidFill>
                <a:latin typeface="Centra No2" pitchFamily="2" charset="0"/>
                <a:ea typeface="Centra No2" pitchFamily="2" charset="0"/>
              </a:rPr>
              <a:t>Beru</a:t>
            </a:r>
            <a:r>
              <a:rPr lang="en-US" sz="1000" dirty="0">
                <a:solidFill>
                  <a:srgbClr val="919193"/>
                </a:solidFill>
                <a:latin typeface="Centra No2" pitchFamily="2" charset="0"/>
                <a:ea typeface="Centra No2" pitchFamily="2" charset="0"/>
              </a:rPr>
              <a:t> music and DJ night organized </a:t>
            </a:r>
            <a:r>
              <a:rPr lang="en-US" sz="1000" dirty="0">
                <a:solidFill>
                  <a:srgbClr val="26AEBF"/>
                </a:solidFill>
                <a:latin typeface="Centra No2" pitchFamily="2" charset="0"/>
                <a:ea typeface="Centra No2" pitchFamily="2" charset="0"/>
              </a:rPr>
              <a:t>TWICE</a:t>
            </a:r>
            <a:r>
              <a:rPr lang="en-US" sz="1000" dirty="0">
                <a:solidFill>
                  <a:srgbClr val="919193"/>
                </a:solidFill>
                <a:latin typeface="Centra No2" pitchFamily="2" charset="0"/>
                <a:ea typeface="Centra No2" pitchFamily="2" charset="0"/>
              </a:rPr>
              <a:t> a week</a:t>
            </a:r>
          </a:p>
          <a:p>
            <a:pPr marL="171450" indent="-1714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000" dirty="0">
              <a:solidFill>
                <a:srgbClr val="919193"/>
              </a:solidFill>
              <a:latin typeface="Centra No2" pitchFamily="2" charset="0"/>
              <a:ea typeface="Centra No2" pitchFamily="2" charset="0"/>
            </a:endParaRPr>
          </a:p>
          <a:p>
            <a:pPr marL="171450" indent="-1714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rgbClr val="919193"/>
                </a:solidFill>
                <a:latin typeface="Centra No2" pitchFamily="2" charset="0"/>
                <a:ea typeface="Centra No2" pitchFamily="2" charset="0"/>
              </a:rPr>
              <a:t>Live music performances organized </a:t>
            </a:r>
            <a:r>
              <a:rPr lang="en-US" sz="1000" dirty="0">
                <a:solidFill>
                  <a:srgbClr val="26AEBF"/>
                </a:solidFill>
                <a:latin typeface="Centra No2" pitchFamily="2" charset="0"/>
                <a:ea typeface="Centra No2" pitchFamily="2" charset="0"/>
              </a:rPr>
              <a:t>THRICE</a:t>
            </a:r>
            <a:r>
              <a:rPr lang="en-US" sz="1000" dirty="0">
                <a:solidFill>
                  <a:srgbClr val="919193"/>
                </a:solidFill>
                <a:latin typeface="Centra No2" pitchFamily="2" charset="0"/>
                <a:ea typeface="Centra No2" pitchFamily="2" charset="0"/>
              </a:rPr>
              <a:t> a week</a:t>
            </a:r>
          </a:p>
          <a:p>
            <a:pPr algn="just">
              <a:lnSpc>
                <a:spcPct val="150000"/>
              </a:lnSpc>
            </a:pPr>
            <a:endParaRPr lang="en-US" sz="1000" dirty="0">
              <a:solidFill>
                <a:srgbClr val="919193"/>
              </a:solidFill>
              <a:latin typeface="Centra No2" pitchFamily="2" charset="0"/>
              <a:ea typeface="Centra No2" pitchFamily="2" charset="0"/>
            </a:endParaRPr>
          </a:p>
          <a:p>
            <a:pPr algn="just">
              <a:lnSpc>
                <a:spcPct val="150000"/>
              </a:lnSpc>
            </a:pPr>
            <a:r>
              <a:rPr lang="en-US" sz="900" dirty="0">
                <a:solidFill>
                  <a:srgbClr val="D96330"/>
                </a:solidFill>
                <a:latin typeface="Termina" panose="00000500000000000000" pitchFamily="50" charset="0"/>
                <a:ea typeface="Centra No2 Medium" pitchFamily="2" charset="0"/>
              </a:rPr>
              <a:t>GYM AND RECREATION</a:t>
            </a:r>
          </a:p>
          <a:p>
            <a:pPr marL="171450" indent="-1714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000" dirty="0">
              <a:solidFill>
                <a:srgbClr val="919193"/>
              </a:solidFill>
              <a:latin typeface="Centra No2" pitchFamily="2" charset="0"/>
              <a:ea typeface="Centra No2" pitchFamily="2" charset="0"/>
            </a:endParaRPr>
          </a:p>
          <a:p>
            <a:pPr marL="171450" indent="-1714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rgbClr val="26AEBF"/>
                </a:solidFill>
                <a:latin typeface="Centra No2" pitchFamily="2" charset="0"/>
                <a:ea typeface="Centra No2" pitchFamily="2" charset="0"/>
              </a:rPr>
              <a:t>Unlimited</a:t>
            </a:r>
            <a:r>
              <a:rPr lang="en-US" sz="1000" dirty="0">
                <a:solidFill>
                  <a:srgbClr val="919193"/>
                </a:solidFill>
                <a:latin typeface="Centra No2" pitchFamily="2" charset="0"/>
                <a:ea typeface="Centra No2" pitchFamily="2" charset="0"/>
              </a:rPr>
              <a:t> access to our fully equipped gymnasium and recreation </a:t>
            </a:r>
            <a:r>
              <a:rPr lang="en-US" sz="1000" dirty="0" err="1">
                <a:solidFill>
                  <a:srgbClr val="919193"/>
                </a:solidFill>
                <a:latin typeface="Centra No2" pitchFamily="2" charset="0"/>
                <a:ea typeface="Centra No2" pitchFamily="2" charset="0"/>
              </a:rPr>
              <a:t>centre</a:t>
            </a:r>
            <a:endParaRPr lang="en-US" sz="1000" dirty="0">
              <a:solidFill>
                <a:srgbClr val="919193"/>
              </a:solidFill>
              <a:latin typeface="Centra No2" pitchFamily="2" charset="0"/>
              <a:ea typeface="Centra No2" pitchFamily="2" charset="0"/>
            </a:endParaRPr>
          </a:p>
          <a:p>
            <a:pPr marL="171450" indent="-1714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000" dirty="0">
              <a:solidFill>
                <a:srgbClr val="919193"/>
              </a:solidFill>
              <a:latin typeface="Centra No2" pitchFamily="2" charset="0"/>
              <a:ea typeface="Centra No2" pitchFamily="2" charset="0"/>
            </a:endParaRPr>
          </a:p>
          <a:p>
            <a:pPr marL="171450" indent="-1714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rgbClr val="26AEBF"/>
                </a:solidFill>
                <a:latin typeface="Centra No2" pitchFamily="2" charset="0"/>
                <a:ea typeface="Centra No2" pitchFamily="2" charset="0"/>
              </a:rPr>
              <a:t>Weekly and seasonal </a:t>
            </a:r>
            <a:r>
              <a:rPr lang="en-US" sz="1000" dirty="0">
                <a:solidFill>
                  <a:srgbClr val="919193"/>
                </a:solidFill>
                <a:latin typeface="Centra No2" pitchFamily="2" charset="0"/>
                <a:ea typeface="Centra No2" pitchFamily="2" charset="0"/>
              </a:rPr>
              <a:t>group activities including yoga, strength training, </a:t>
            </a:r>
            <a:r>
              <a:rPr lang="en-US" sz="1000" dirty="0" err="1">
                <a:solidFill>
                  <a:srgbClr val="919193"/>
                </a:solidFill>
                <a:latin typeface="Centra No2" pitchFamily="2" charset="0"/>
                <a:ea typeface="Centra No2" pitchFamily="2" charset="0"/>
              </a:rPr>
              <a:t>pilates</a:t>
            </a:r>
            <a:r>
              <a:rPr lang="en-US" sz="1000" dirty="0">
                <a:solidFill>
                  <a:srgbClr val="919193"/>
                </a:solidFill>
                <a:latin typeface="Centra No2" pitchFamily="2" charset="0"/>
                <a:ea typeface="Centra No2" pitchFamily="2" charset="0"/>
              </a:rPr>
              <a:t>, and more</a:t>
            </a:r>
          </a:p>
          <a:p>
            <a:pPr algn="just">
              <a:lnSpc>
                <a:spcPct val="150000"/>
              </a:lnSpc>
            </a:pPr>
            <a:endParaRPr lang="en-US" sz="1000" dirty="0">
              <a:solidFill>
                <a:srgbClr val="919193"/>
              </a:solidFill>
              <a:latin typeface="Centra No2" pitchFamily="2" charset="0"/>
              <a:ea typeface="Centra No2" pitchFamily="2" charset="0"/>
            </a:endParaRPr>
          </a:p>
          <a:p>
            <a:pPr algn="just">
              <a:lnSpc>
                <a:spcPct val="150000"/>
              </a:lnSpc>
            </a:pPr>
            <a:r>
              <a:rPr lang="en-US" sz="1000" dirty="0">
                <a:solidFill>
                  <a:srgbClr val="D96330"/>
                </a:solidFill>
                <a:latin typeface="Termina" panose="00000500000000000000" pitchFamily="50" charset="0"/>
                <a:ea typeface="Centra No2 Medium" pitchFamily="2" charset="0"/>
              </a:rPr>
              <a:t>THE KIDS CLUB</a:t>
            </a:r>
          </a:p>
          <a:p>
            <a:pPr algn="just">
              <a:lnSpc>
                <a:spcPct val="150000"/>
              </a:lnSpc>
            </a:pPr>
            <a:endParaRPr lang="en-US" sz="1000" dirty="0">
              <a:solidFill>
                <a:srgbClr val="D96330"/>
              </a:solidFill>
              <a:latin typeface="Termina" panose="00000500000000000000" pitchFamily="50" charset="0"/>
              <a:ea typeface="Centra No2 Medium" pitchFamily="2" charset="0"/>
            </a:endParaRPr>
          </a:p>
          <a:p>
            <a:pPr marL="171450" indent="-1714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rgbClr val="919193"/>
                </a:solidFill>
                <a:latin typeface="Centra No2" pitchFamily="2" charset="0"/>
                <a:ea typeface="Centra No2" pitchFamily="2" charset="0"/>
              </a:rPr>
              <a:t>A host of fun activities and learning experiences organized daily for kids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4DF4A818-8A16-48D4-9704-F66873636381}"/>
              </a:ext>
            </a:extLst>
          </p:cNvPr>
          <p:cNvSpPr txBox="1">
            <a:spLocks/>
          </p:cNvSpPr>
          <p:nvPr/>
        </p:nvSpPr>
        <p:spPr>
          <a:xfrm>
            <a:off x="475557" y="1240983"/>
            <a:ext cx="4874764" cy="7967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dirty="0">
                <a:solidFill>
                  <a:srgbClr val="D96330"/>
                </a:solidFill>
                <a:latin typeface="Termina Demi" panose="00000700000000000000" pitchFamily="50" charset="0"/>
                <a:ea typeface="Centra No2 Medium" pitchFamily="2" charset="0"/>
                <a:cs typeface="Times New Roman" panose="02020603050405020304" pitchFamily="18" charset="0"/>
              </a:rPr>
              <a:t>ACTIVITIES AND ADVENTURES</a:t>
            </a:r>
            <a:endParaRPr lang="en-MV" sz="1200" dirty="0">
              <a:solidFill>
                <a:srgbClr val="D96330"/>
              </a:solidFill>
              <a:latin typeface="Termina Demi" panose="00000700000000000000" pitchFamily="50" charset="0"/>
              <a:ea typeface="Centra No2 Medium" pitchFamily="2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3FAEA2D-4C7F-4C62-9D86-DA3951072E46}"/>
              </a:ext>
            </a:extLst>
          </p:cNvPr>
          <p:cNvCxnSpPr/>
          <p:nvPr/>
        </p:nvCxnSpPr>
        <p:spPr>
          <a:xfrm flipV="1">
            <a:off x="5974672" y="2636668"/>
            <a:ext cx="0" cy="3204839"/>
          </a:xfrm>
          <a:prstGeom prst="line">
            <a:avLst/>
          </a:prstGeom>
          <a:ln>
            <a:solidFill>
              <a:srgbClr val="D963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1DE2BE0-108B-40DD-816E-6AC1D8476115}"/>
              </a:ext>
            </a:extLst>
          </p:cNvPr>
          <p:cNvCxnSpPr>
            <a:cxnSpLocks/>
          </p:cNvCxnSpPr>
          <p:nvPr/>
        </p:nvCxnSpPr>
        <p:spPr>
          <a:xfrm>
            <a:off x="838200" y="6629603"/>
            <a:ext cx="10586884" cy="0"/>
          </a:xfrm>
          <a:prstGeom prst="line">
            <a:avLst/>
          </a:prstGeom>
          <a:ln>
            <a:solidFill>
              <a:srgbClr val="D963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807C3E95-43F4-4785-9C2F-93F74D66EC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23091" y="1445710"/>
            <a:ext cx="4693352" cy="495039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C5AE393-D4AB-45E4-AF4D-10C1CF549705}"/>
              </a:ext>
            </a:extLst>
          </p:cNvPr>
          <p:cNvSpPr txBox="1"/>
          <p:nvPr/>
        </p:nvSpPr>
        <p:spPr>
          <a:xfrm>
            <a:off x="356096" y="323334"/>
            <a:ext cx="29594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Larken-MediumItalic" panose="00000600000000000000" pitchFamily="2" charset="0"/>
              </a:rPr>
              <a:t>THE SERENITY PLAN </a:t>
            </a:r>
            <a:r>
              <a:rPr lang="en-US" sz="2000" baseline="30000" dirty="0">
                <a:solidFill>
                  <a:schemeClr val="bg1"/>
                </a:solidFill>
                <a:latin typeface="Larken-MediumItalic" panose="00000600000000000000" pitchFamily="2" charset="0"/>
              </a:rPr>
              <a:t>TM</a:t>
            </a:r>
            <a:r>
              <a:rPr lang="en-US" sz="2000" dirty="0">
                <a:solidFill>
                  <a:schemeClr val="bg1"/>
                </a:solidFill>
                <a:latin typeface="Larken-MediumItalic" panose="00000600000000000000" pitchFamily="2" charset="0"/>
              </a:rPr>
              <a:t>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F103B70-A695-4DDE-BEE9-7951F090C2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1016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38D0D82-E2C4-41DC-8C35-F8DA4507F5C4}"/>
              </a:ext>
            </a:extLst>
          </p:cNvPr>
          <p:cNvSpPr txBox="1"/>
          <p:nvPr/>
        </p:nvSpPr>
        <p:spPr>
          <a:xfrm>
            <a:off x="356096" y="323334"/>
            <a:ext cx="29594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Larken-MediumItalic" panose="00000600000000000000" pitchFamily="2" charset="0"/>
              </a:rPr>
              <a:t>THE SERENITY PLAN </a:t>
            </a:r>
            <a:r>
              <a:rPr lang="en-US" sz="2000" baseline="30000" dirty="0">
                <a:solidFill>
                  <a:schemeClr val="bg1"/>
                </a:solidFill>
                <a:latin typeface="Larken-MediumItalic" panose="00000600000000000000" pitchFamily="2" charset="0"/>
              </a:rPr>
              <a:t>TM</a:t>
            </a:r>
            <a:r>
              <a:rPr lang="en-US" sz="2000" dirty="0">
                <a:solidFill>
                  <a:schemeClr val="bg1"/>
                </a:solidFill>
                <a:latin typeface="Larken-MediumItalic" panose="00000600000000000000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570360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316211-A80B-6F48-83EB-26AE0876F8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6923" y="455610"/>
            <a:ext cx="7508846" cy="327606"/>
          </a:xfrm>
        </p:spPr>
        <p:txBody>
          <a:bodyPr>
            <a:normAutofit fontScale="90000"/>
          </a:bodyPr>
          <a:lstStyle/>
          <a:p>
            <a:r>
              <a:rPr lang="en-US" sz="2000" i="1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THE LOBI PLAN</a:t>
            </a:r>
            <a:endParaRPr lang="en-MV" sz="20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B6B6943-5072-8348-95DD-E381E65EDC0C}"/>
              </a:ext>
            </a:extLst>
          </p:cNvPr>
          <p:cNvCxnSpPr/>
          <p:nvPr/>
        </p:nvCxnSpPr>
        <p:spPr>
          <a:xfrm>
            <a:off x="953729" y="236740"/>
            <a:ext cx="1047135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B28F7528-499F-5B49-9D5B-10FB300CCF88}"/>
              </a:ext>
            </a:extLst>
          </p:cNvPr>
          <p:cNvSpPr txBox="1"/>
          <p:nvPr/>
        </p:nvSpPr>
        <p:spPr>
          <a:xfrm>
            <a:off x="8405769" y="294602"/>
            <a:ext cx="319999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800" spc="36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OBLU-LOBIGILI.COM</a:t>
            </a:r>
            <a:endParaRPr lang="en-MV" sz="800" spc="36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653E7D-86B1-4889-9A2C-9F1E3B362055}"/>
              </a:ext>
            </a:extLst>
          </p:cNvPr>
          <p:cNvSpPr txBox="1"/>
          <p:nvPr/>
        </p:nvSpPr>
        <p:spPr>
          <a:xfrm>
            <a:off x="475557" y="2262747"/>
            <a:ext cx="5044397" cy="23493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900" dirty="0">
                <a:solidFill>
                  <a:srgbClr val="D96330"/>
                </a:solidFill>
                <a:latin typeface="Termina" panose="00000500000000000000" pitchFamily="50" charset="0"/>
                <a:ea typeface="Centra No2 Medium" pitchFamily="2" charset="0"/>
              </a:rPr>
              <a:t>ELE | NA THE SPA</a:t>
            </a:r>
          </a:p>
          <a:p>
            <a:pPr algn="just">
              <a:lnSpc>
                <a:spcPct val="150000"/>
              </a:lnSpc>
            </a:pPr>
            <a:endParaRPr lang="en-US" sz="1000" dirty="0">
              <a:solidFill>
                <a:srgbClr val="919193"/>
              </a:solidFill>
              <a:latin typeface="Centra No2" pitchFamily="2" charset="0"/>
              <a:ea typeface="Centra No2" pitchFamily="2" charset="0"/>
            </a:endParaRPr>
          </a:p>
          <a:p>
            <a:pPr algn="just">
              <a:lnSpc>
                <a:spcPct val="150000"/>
              </a:lnSpc>
            </a:pPr>
            <a:r>
              <a:rPr lang="en-US" sz="1000" dirty="0">
                <a:solidFill>
                  <a:srgbClr val="26AEBF"/>
                </a:solidFill>
                <a:latin typeface="Centra No2" pitchFamily="2" charset="0"/>
                <a:ea typeface="Centra No2" pitchFamily="2" charset="0"/>
              </a:rPr>
              <a:t>The ELE|NA THE SPA offers a range of holistic treatment inspired by natural elements, that nourish the mind, body, and soul</a:t>
            </a:r>
          </a:p>
          <a:p>
            <a:pPr algn="just">
              <a:lnSpc>
                <a:spcPct val="150000"/>
              </a:lnSpc>
            </a:pPr>
            <a:endParaRPr lang="en-US" sz="1000" dirty="0">
              <a:solidFill>
                <a:srgbClr val="919193"/>
              </a:solidFill>
              <a:latin typeface="Centra No2" pitchFamily="2" charset="0"/>
              <a:ea typeface="Centra No2" pitchFamily="2" charset="0"/>
            </a:endParaRPr>
          </a:p>
          <a:p>
            <a:pPr marL="171450" indent="-1714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rgbClr val="919193"/>
                </a:solidFill>
                <a:latin typeface="Centra No2" pitchFamily="2" charset="0"/>
                <a:ea typeface="Centra No2" pitchFamily="2" charset="0"/>
              </a:rPr>
              <a:t>Relax and rejuvenate with a range of holistic treatments inspired by natural elements, that nourish the mind, body, and soul.</a:t>
            </a:r>
          </a:p>
          <a:p>
            <a:pPr marL="171450" indent="-1714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000" dirty="0">
              <a:solidFill>
                <a:srgbClr val="919193"/>
              </a:solidFill>
              <a:latin typeface="Centra No2" pitchFamily="2" charset="0"/>
              <a:ea typeface="Centra No2" pitchFamily="2" charset="0"/>
            </a:endParaRPr>
          </a:p>
          <a:p>
            <a:pPr marL="171450" indent="-1714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rgbClr val="919193"/>
                </a:solidFill>
                <a:latin typeface="Centra No2" pitchFamily="2" charset="0"/>
                <a:ea typeface="Centra No2" pitchFamily="2" charset="0"/>
              </a:rPr>
              <a:t>Eligible </a:t>
            </a:r>
            <a:r>
              <a:rPr lang="en-US" sz="1000" dirty="0">
                <a:solidFill>
                  <a:srgbClr val="26AEBF"/>
                </a:solidFill>
                <a:latin typeface="Centra No2" pitchFamily="2" charset="0"/>
                <a:ea typeface="Centra No2" pitchFamily="2" charset="0"/>
              </a:rPr>
              <a:t>per person per stay </a:t>
            </a:r>
            <a:r>
              <a:rPr lang="en-US" sz="1000" dirty="0">
                <a:solidFill>
                  <a:srgbClr val="919193"/>
                </a:solidFill>
                <a:latin typeface="Centra No2" pitchFamily="2" charset="0"/>
                <a:ea typeface="Centra No2" pitchFamily="2" charset="0"/>
              </a:rPr>
              <a:t>for adults (18 years and above) depending on the duration of the stay</a:t>
            </a:r>
            <a:endParaRPr lang="en-US" sz="900" dirty="0">
              <a:solidFill>
                <a:srgbClr val="D96330"/>
              </a:solidFill>
              <a:latin typeface="Termina" panose="00000500000000000000" pitchFamily="50" charset="0"/>
              <a:ea typeface="Centra No2 Medium" pitchFamily="2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4DF4A818-8A16-48D4-9704-F66873636381}"/>
              </a:ext>
            </a:extLst>
          </p:cNvPr>
          <p:cNvSpPr txBox="1">
            <a:spLocks/>
          </p:cNvSpPr>
          <p:nvPr/>
        </p:nvSpPr>
        <p:spPr>
          <a:xfrm>
            <a:off x="475557" y="1240983"/>
            <a:ext cx="4874764" cy="7967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dirty="0">
                <a:solidFill>
                  <a:srgbClr val="D96330"/>
                </a:solidFill>
                <a:latin typeface="Termina Demi" panose="00000700000000000000" pitchFamily="50" charset="0"/>
                <a:ea typeface="Centra No2 Medium" pitchFamily="2" charset="0"/>
                <a:cs typeface="Times New Roman" panose="02020603050405020304" pitchFamily="18" charset="0"/>
              </a:rPr>
              <a:t>ADDITIONAL SERVICES</a:t>
            </a:r>
            <a:endParaRPr lang="en-MV" sz="1200" dirty="0">
              <a:solidFill>
                <a:srgbClr val="D96330"/>
              </a:solidFill>
              <a:latin typeface="Termina Demi" panose="00000700000000000000" pitchFamily="50" charset="0"/>
              <a:ea typeface="Centra No2 Medium" pitchFamily="2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3FAEA2D-4C7F-4C62-9D86-DA3951072E46}"/>
              </a:ext>
            </a:extLst>
          </p:cNvPr>
          <p:cNvCxnSpPr/>
          <p:nvPr/>
        </p:nvCxnSpPr>
        <p:spPr>
          <a:xfrm flipV="1">
            <a:off x="5974672" y="2636668"/>
            <a:ext cx="0" cy="3204839"/>
          </a:xfrm>
          <a:prstGeom prst="line">
            <a:avLst/>
          </a:prstGeom>
          <a:ln>
            <a:solidFill>
              <a:srgbClr val="D963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1DE2BE0-108B-40DD-816E-6AC1D8476115}"/>
              </a:ext>
            </a:extLst>
          </p:cNvPr>
          <p:cNvCxnSpPr>
            <a:cxnSpLocks/>
          </p:cNvCxnSpPr>
          <p:nvPr/>
        </p:nvCxnSpPr>
        <p:spPr>
          <a:xfrm>
            <a:off x="838200" y="6629603"/>
            <a:ext cx="10586884" cy="0"/>
          </a:xfrm>
          <a:prstGeom prst="line">
            <a:avLst/>
          </a:prstGeom>
          <a:ln>
            <a:solidFill>
              <a:srgbClr val="D963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807C3E95-43F4-4785-9C2F-93F74D66EC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23091" y="1445710"/>
            <a:ext cx="4693352" cy="495039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C5AE393-D4AB-45E4-AF4D-10C1CF549705}"/>
              </a:ext>
            </a:extLst>
          </p:cNvPr>
          <p:cNvSpPr txBox="1"/>
          <p:nvPr/>
        </p:nvSpPr>
        <p:spPr>
          <a:xfrm>
            <a:off x="356096" y="323334"/>
            <a:ext cx="29594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Larken-MediumItalic" panose="00000600000000000000" pitchFamily="2" charset="0"/>
              </a:rPr>
              <a:t>THE SERENITY PLAN </a:t>
            </a:r>
            <a:r>
              <a:rPr lang="en-US" sz="2000" baseline="30000" dirty="0">
                <a:solidFill>
                  <a:schemeClr val="bg1"/>
                </a:solidFill>
                <a:latin typeface="Larken-MediumItalic" panose="00000600000000000000" pitchFamily="2" charset="0"/>
              </a:rPr>
              <a:t>TM</a:t>
            </a:r>
            <a:r>
              <a:rPr lang="en-US" sz="2000" dirty="0">
                <a:solidFill>
                  <a:schemeClr val="bg1"/>
                </a:solidFill>
                <a:latin typeface="Larken-MediumItalic" panose="00000600000000000000" pitchFamily="2" charset="0"/>
              </a:rPr>
              <a:t>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F103B70-A695-4DDE-BEE9-7951F090C2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1016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38D0D82-E2C4-41DC-8C35-F8DA4507F5C4}"/>
              </a:ext>
            </a:extLst>
          </p:cNvPr>
          <p:cNvSpPr txBox="1"/>
          <p:nvPr/>
        </p:nvSpPr>
        <p:spPr>
          <a:xfrm>
            <a:off x="356096" y="323334"/>
            <a:ext cx="29594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Larken-MediumItalic" panose="00000600000000000000" pitchFamily="2" charset="0"/>
              </a:rPr>
              <a:t>THE SERENITY PLAN </a:t>
            </a:r>
            <a:r>
              <a:rPr lang="en-US" sz="2000" baseline="30000" dirty="0">
                <a:solidFill>
                  <a:schemeClr val="bg1"/>
                </a:solidFill>
                <a:latin typeface="Larken-MediumItalic" panose="00000600000000000000" pitchFamily="2" charset="0"/>
              </a:rPr>
              <a:t>TM</a:t>
            </a:r>
            <a:r>
              <a:rPr lang="en-US" sz="2000" dirty="0">
                <a:solidFill>
                  <a:schemeClr val="bg1"/>
                </a:solidFill>
                <a:latin typeface="Larken-MediumItalic" panose="00000600000000000000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165729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316211-A80B-6F48-83EB-26AE0876F8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6923" y="455610"/>
            <a:ext cx="7508846" cy="327606"/>
          </a:xfrm>
        </p:spPr>
        <p:txBody>
          <a:bodyPr>
            <a:normAutofit fontScale="90000"/>
          </a:bodyPr>
          <a:lstStyle/>
          <a:p>
            <a:r>
              <a:rPr lang="en-US" sz="2000" i="1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THE LOBI PLAN</a:t>
            </a:r>
            <a:endParaRPr lang="en-MV" sz="20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B6B6943-5072-8348-95DD-E381E65EDC0C}"/>
              </a:ext>
            </a:extLst>
          </p:cNvPr>
          <p:cNvCxnSpPr/>
          <p:nvPr/>
        </p:nvCxnSpPr>
        <p:spPr>
          <a:xfrm>
            <a:off x="953729" y="236740"/>
            <a:ext cx="1047135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B28F7528-499F-5B49-9D5B-10FB300CCF88}"/>
              </a:ext>
            </a:extLst>
          </p:cNvPr>
          <p:cNvSpPr txBox="1"/>
          <p:nvPr/>
        </p:nvSpPr>
        <p:spPr>
          <a:xfrm>
            <a:off x="8405769" y="294602"/>
            <a:ext cx="319999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800" spc="36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OBLU-LOBIGILI.COM</a:t>
            </a:r>
            <a:endParaRPr lang="en-MV" sz="800" spc="36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4DF4A818-8A16-48D4-9704-F66873636381}"/>
              </a:ext>
            </a:extLst>
          </p:cNvPr>
          <p:cNvSpPr txBox="1">
            <a:spLocks/>
          </p:cNvSpPr>
          <p:nvPr/>
        </p:nvSpPr>
        <p:spPr>
          <a:xfrm>
            <a:off x="475557" y="1240983"/>
            <a:ext cx="4874764" cy="7967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dirty="0">
                <a:solidFill>
                  <a:srgbClr val="D96330"/>
                </a:solidFill>
                <a:latin typeface="Termina Demi" panose="00000700000000000000" pitchFamily="50" charset="0"/>
                <a:ea typeface="Centra No2 Medium" pitchFamily="2" charset="0"/>
                <a:cs typeface="Times New Roman" panose="02020603050405020304" pitchFamily="18" charset="0"/>
              </a:rPr>
              <a:t>ADDITIONAL SERVICES</a:t>
            </a:r>
            <a:endParaRPr lang="en-MV" sz="1200" dirty="0">
              <a:solidFill>
                <a:srgbClr val="D96330"/>
              </a:solidFill>
              <a:latin typeface="Termina Demi" panose="00000700000000000000" pitchFamily="50" charset="0"/>
              <a:ea typeface="Centra No2 Medium" pitchFamily="2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3FAEA2D-4C7F-4C62-9D86-DA3951072E46}"/>
              </a:ext>
            </a:extLst>
          </p:cNvPr>
          <p:cNvCxnSpPr/>
          <p:nvPr/>
        </p:nvCxnSpPr>
        <p:spPr>
          <a:xfrm flipV="1">
            <a:off x="5974672" y="2636668"/>
            <a:ext cx="0" cy="3204839"/>
          </a:xfrm>
          <a:prstGeom prst="line">
            <a:avLst/>
          </a:prstGeom>
          <a:ln>
            <a:solidFill>
              <a:srgbClr val="D963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1DE2BE0-108B-40DD-816E-6AC1D8476115}"/>
              </a:ext>
            </a:extLst>
          </p:cNvPr>
          <p:cNvCxnSpPr>
            <a:cxnSpLocks/>
          </p:cNvCxnSpPr>
          <p:nvPr/>
        </p:nvCxnSpPr>
        <p:spPr>
          <a:xfrm>
            <a:off x="838200" y="6629603"/>
            <a:ext cx="10586884" cy="0"/>
          </a:xfrm>
          <a:prstGeom prst="line">
            <a:avLst/>
          </a:prstGeom>
          <a:ln>
            <a:solidFill>
              <a:srgbClr val="D963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807C3E95-43F4-4785-9C2F-93F74D66EC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52891" y="1445710"/>
            <a:ext cx="4633751" cy="495039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C5AE393-D4AB-45E4-AF4D-10C1CF549705}"/>
              </a:ext>
            </a:extLst>
          </p:cNvPr>
          <p:cNvSpPr txBox="1"/>
          <p:nvPr/>
        </p:nvSpPr>
        <p:spPr>
          <a:xfrm>
            <a:off x="356096" y="323334"/>
            <a:ext cx="29594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Larken-MediumItalic" panose="00000600000000000000" pitchFamily="2" charset="0"/>
              </a:rPr>
              <a:t>THE SERENITY PLAN </a:t>
            </a:r>
            <a:r>
              <a:rPr lang="en-US" sz="2000" baseline="30000" dirty="0">
                <a:solidFill>
                  <a:schemeClr val="bg1"/>
                </a:solidFill>
                <a:latin typeface="Larken-MediumItalic" panose="00000600000000000000" pitchFamily="2" charset="0"/>
              </a:rPr>
              <a:t>TM</a:t>
            </a:r>
            <a:r>
              <a:rPr lang="en-US" sz="2000" dirty="0">
                <a:solidFill>
                  <a:schemeClr val="bg1"/>
                </a:solidFill>
                <a:latin typeface="Larken-MediumItalic" panose="00000600000000000000" pitchFamily="2" charset="0"/>
              </a:rPr>
              <a:t>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F103B70-A695-4DDE-BEE9-7951F090C2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1016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38D0D82-E2C4-41DC-8C35-F8DA4507F5C4}"/>
              </a:ext>
            </a:extLst>
          </p:cNvPr>
          <p:cNvSpPr txBox="1"/>
          <p:nvPr/>
        </p:nvSpPr>
        <p:spPr>
          <a:xfrm>
            <a:off x="356096" y="323334"/>
            <a:ext cx="29594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Larken-MediumItalic" panose="00000600000000000000" pitchFamily="2" charset="0"/>
              </a:rPr>
              <a:t>THE SERENITY PLAN </a:t>
            </a:r>
            <a:r>
              <a:rPr lang="en-US" sz="2000" baseline="30000" dirty="0">
                <a:solidFill>
                  <a:schemeClr val="bg1"/>
                </a:solidFill>
                <a:latin typeface="Larken-MediumItalic" panose="00000600000000000000" pitchFamily="2" charset="0"/>
              </a:rPr>
              <a:t>TM</a:t>
            </a:r>
            <a:r>
              <a:rPr lang="en-US" sz="2000" dirty="0">
                <a:solidFill>
                  <a:schemeClr val="bg1"/>
                </a:solidFill>
                <a:latin typeface="Larken-MediumItalic" panose="00000600000000000000" pitchFamily="2" charset="0"/>
              </a:rPr>
              <a:t>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78DBE06-A4D9-4591-AE47-DFFF7782219F}"/>
              </a:ext>
            </a:extLst>
          </p:cNvPr>
          <p:cNvSpPr txBox="1"/>
          <p:nvPr/>
        </p:nvSpPr>
        <p:spPr>
          <a:xfrm>
            <a:off x="475556" y="2251955"/>
            <a:ext cx="5044397" cy="2113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900" dirty="0">
                <a:solidFill>
                  <a:srgbClr val="D96330"/>
                </a:solidFill>
                <a:latin typeface="Termina" panose="00000500000000000000" pitchFamily="50" charset="0"/>
                <a:ea typeface="Centra No2 Medium" pitchFamily="2" charset="0"/>
              </a:rPr>
              <a:t>ONE BANYAN ISLAND - Strictly for Adults Only</a:t>
            </a:r>
          </a:p>
          <a:p>
            <a:pPr algn="just">
              <a:lnSpc>
                <a:spcPct val="150000"/>
              </a:lnSpc>
            </a:pPr>
            <a:endParaRPr lang="en-US" sz="1000" dirty="0">
              <a:solidFill>
                <a:srgbClr val="919193"/>
              </a:solidFill>
              <a:latin typeface="Centra No2" pitchFamily="2" charset="0"/>
              <a:ea typeface="Centra No2" pitchFamily="2" charset="0"/>
            </a:endParaRPr>
          </a:p>
          <a:p>
            <a:pPr marL="171450" indent="-1714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rgbClr val="919193"/>
                </a:solidFill>
                <a:latin typeface="Centra No2" pitchFamily="2" charset="0"/>
                <a:ea typeface="Centra No2" pitchFamily="2" charset="0"/>
              </a:rPr>
              <a:t>ONE BANYAN - an </a:t>
            </a:r>
            <a:r>
              <a:rPr lang="en-US" sz="1000" dirty="0">
                <a:solidFill>
                  <a:srgbClr val="26AEBF"/>
                </a:solidFill>
                <a:latin typeface="Centra No2" pitchFamily="2" charset="0"/>
                <a:ea typeface="Centra No2" pitchFamily="2" charset="0"/>
              </a:rPr>
              <a:t>ADULTS ONLY </a:t>
            </a:r>
            <a:r>
              <a:rPr lang="en-US" sz="1000" dirty="0">
                <a:solidFill>
                  <a:srgbClr val="919193"/>
                </a:solidFill>
                <a:latin typeface="Centra No2" pitchFamily="2" charset="0"/>
                <a:ea typeface="Centra No2" pitchFamily="2" charset="0"/>
              </a:rPr>
              <a:t>Island from Sunrise to Sunset</a:t>
            </a:r>
          </a:p>
          <a:p>
            <a:pPr marL="171450" indent="-1714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000" dirty="0">
              <a:solidFill>
                <a:srgbClr val="919193"/>
              </a:solidFill>
              <a:latin typeface="Centra No2" pitchFamily="2" charset="0"/>
              <a:ea typeface="Centra No2" pitchFamily="2" charset="0"/>
            </a:endParaRPr>
          </a:p>
          <a:p>
            <a:pPr algn="just">
              <a:lnSpc>
                <a:spcPct val="150000"/>
              </a:lnSpc>
            </a:pPr>
            <a:r>
              <a:rPr lang="en-US" sz="900" dirty="0">
                <a:solidFill>
                  <a:srgbClr val="D96330"/>
                </a:solidFill>
                <a:latin typeface="Termina" panose="00000500000000000000" pitchFamily="50" charset="0"/>
                <a:ea typeface="Centra No2 Medium" pitchFamily="2" charset="0"/>
              </a:rPr>
              <a:t>IN VILLA MINIBAR</a:t>
            </a:r>
          </a:p>
          <a:p>
            <a:pPr marL="171450" indent="-1714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000" dirty="0">
              <a:solidFill>
                <a:srgbClr val="919193"/>
              </a:solidFill>
              <a:latin typeface="Centra No2" pitchFamily="2" charset="0"/>
              <a:ea typeface="Centra No2" pitchFamily="2" charset="0"/>
            </a:endParaRPr>
          </a:p>
          <a:p>
            <a:pPr marL="171450" indent="-1714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rgbClr val="919193"/>
                </a:solidFill>
                <a:latin typeface="Centra No2" pitchFamily="2" charset="0"/>
                <a:ea typeface="Centra No2" pitchFamily="2" charset="0"/>
              </a:rPr>
              <a:t>Replenished </a:t>
            </a:r>
            <a:r>
              <a:rPr lang="en-US" sz="1000" dirty="0">
                <a:solidFill>
                  <a:srgbClr val="26AEBF"/>
                </a:solidFill>
                <a:latin typeface="Centra No2" pitchFamily="2" charset="0"/>
                <a:ea typeface="Centra No2" pitchFamily="2" charset="0"/>
              </a:rPr>
              <a:t>DAILY</a:t>
            </a:r>
            <a:r>
              <a:rPr lang="en-US" sz="1000" dirty="0">
                <a:solidFill>
                  <a:srgbClr val="919193"/>
                </a:solidFill>
                <a:latin typeface="Centra No2" pitchFamily="2" charset="0"/>
                <a:ea typeface="Centra No2" pitchFamily="2" charset="0"/>
              </a:rPr>
              <a:t> with an assortment of alcoholic and non-alcoholic beverages along with a selection of snacks</a:t>
            </a:r>
          </a:p>
          <a:p>
            <a:pPr algn="just">
              <a:lnSpc>
                <a:spcPct val="150000"/>
              </a:lnSpc>
            </a:pPr>
            <a:endParaRPr lang="en-US" sz="1000" dirty="0">
              <a:solidFill>
                <a:srgbClr val="919193"/>
              </a:solidFill>
              <a:latin typeface="Centra No2" pitchFamily="2" charset="0"/>
              <a:ea typeface="Centra No2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19141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A7903C0-8570-4E1A-B258-31FB5C6D24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64"/>
            <a:ext cx="12192000" cy="684987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9C783C8-18F0-4962-8FF1-5D00495C48DD}"/>
              </a:ext>
            </a:extLst>
          </p:cNvPr>
          <p:cNvSpPr/>
          <p:nvPr/>
        </p:nvSpPr>
        <p:spPr>
          <a:xfrm>
            <a:off x="0" y="6306559"/>
            <a:ext cx="12192000" cy="554038"/>
          </a:xfrm>
          <a:prstGeom prst="rect">
            <a:avLst/>
          </a:prstGeom>
          <a:gradFill flip="none" rotWithShape="1">
            <a:gsLst>
              <a:gs pos="0">
                <a:srgbClr val="D9642F"/>
              </a:gs>
              <a:gs pos="68000">
                <a:srgbClr val="E4792F">
                  <a:alpha val="44706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48A566C-DD43-4EB8-BD24-1B30E110EC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1668" y="6429689"/>
            <a:ext cx="834866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chemeClr val="bg1"/>
                </a:solidFill>
                <a:latin typeface="Termina Medium" panose="00000600000000000000" pitchFamily="50" charset="0"/>
              </a:rPr>
              <a:t>ISLAND AERIAL</a:t>
            </a:r>
            <a:endParaRPr lang="en-US" altLang="en-US" sz="1400" i="1" dirty="0">
              <a:solidFill>
                <a:schemeClr val="bg1"/>
              </a:solidFill>
              <a:latin typeface="Termina Medium" panose="00000600000000000000" pitchFamily="5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A picture containing nature&#10;&#10;Description generated with high confidence">
            <a:extLst>
              <a:ext uri="{FF2B5EF4-FFF2-40B4-BE49-F238E27FC236}">
                <a16:creationId xmlns:a16="http://schemas.microsoft.com/office/drawing/2014/main" id="{22D07825-4A17-44DE-B7E1-0BB18F1067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12188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F21CCB3-A816-4DEF-98AD-E4306C5BD938}"/>
              </a:ext>
            </a:extLst>
          </p:cNvPr>
          <p:cNvSpPr/>
          <p:nvPr/>
        </p:nvSpPr>
        <p:spPr>
          <a:xfrm>
            <a:off x="0" y="6306559"/>
            <a:ext cx="12192000" cy="554038"/>
          </a:xfrm>
          <a:prstGeom prst="rect">
            <a:avLst/>
          </a:prstGeom>
          <a:gradFill flip="none" rotWithShape="1">
            <a:gsLst>
              <a:gs pos="0">
                <a:srgbClr val="D9642F"/>
              </a:gs>
              <a:gs pos="68000">
                <a:srgbClr val="E4792F">
                  <a:alpha val="44706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66F661E-A2AF-4A66-A2BB-D49EEECFBC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1668" y="6429689"/>
            <a:ext cx="834866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chemeClr val="bg1"/>
                </a:solidFill>
                <a:latin typeface="Termina Medium" panose="00000600000000000000" pitchFamily="50" charset="0"/>
              </a:rPr>
              <a:t>AERIAL VIEW OF SANGELI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Picture 4" descr="A large pool of water&#10;&#10;Description generated with high confidence">
            <a:extLst>
              <a:ext uri="{FF2B5EF4-FFF2-40B4-BE49-F238E27FC236}">
                <a16:creationId xmlns:a16="http://schemas.microsoft.com/office/drawing/2014/main" id="{2E0802CB-E84D-4671-B32F-95E20CBC31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12188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5677FCE-A92A-4212-A501-DC492B909A84}"/>
              </a:ext>
            </a:extLst>
          </p:cNvPr>
          <p:cNvSpPr/>
          <p:nvPr/>
        </p:nvSpPr>
        <p:spPr>
          <a:xfrm>
            <a:off x="0" y="6306559"/>
            <a:ext cx="12192000" cy="554038"/>
          </a:xfrm>
          <a:prstGeom prst="rect">
            <a:avLst/>
          </a:prstGeom>
          <a:gradFill flip="none" rotWithShape="1">
            <a:gsLst>
              <a:gs pos="0">
                <a:srgbClr val="D9642F"/>
              </a:gs>
              <a:gs pos="68000">
                <a:srgbClr val="E4792F">
                  <a:alpha val="44706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9DF4BF9-4820-42D2-A25F-09B09628FE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1668" y="6429689"/>
            <a:ext cx="834866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chemeClr val="bg1"/>
                </a:solidFill>
                <a:latin typeface="Termina Medium" panose="00000600000000000000" pitchFamily="50" charset="0"/>
              </a:rPr>
              <a:t>AERIAL VIEW OF SANGELI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Picture 2">
            <a:extLst>
              <a:ext uri="{FF2B5EF4-FFF2-40B4-BE49-F238E27FC236}">
                <a16:creationId xmlns:a16="http://schemas.microsoft.com/office/drawing/2014/main" id="{997E252E-1F82-48D9-B43B-4A493B42DF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88" y="893"/>
            <a:ext cx="12188825" cy="6856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A6B24BB-5F4E-432B-A2CA-D84DC70FEE2B}"/>
              </a:ext>
            </a:extLst>
          </p:cNvPr>
          <p:cNvSpPr/>
          <p:nvPr/>
        </p:nvSpPr>
        <p:spPr>
          <a:xfrm>
            <a:off x="0" y="6306559"/>
            <a:ext cx="12192000" cy="554038"/>
          </a:xfrm>
          <a:prstGeom prst="rect">
            <a:avLst/>
          </a:prstGeom>
          <a:gradFill flip="none" rotWithShape="1">
            <a:gsLst>
              <a:gs pos="0">
                <a:srgbClr val="D9642F"/>
              </a:gs>
              <a:gs pos="68000">
                <a:srgbClr val="E4792F">
                  <a:alpha val="44706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2CED845-7E50-4F13-AB04-8F10C7401B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1668" y="6429689"/>
            <a:ext cx="834866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chemeClr val="bg1"/>
                </a:solidFill>
                <a:latin typeface="Termina Medium" panose="00000600000000000000" pitchFamily="50" charset="0"/>
              </a:rPr>
              <a:t>AERIAL VIEW OF SANGELI</a:t>
            </a:r>
          </a:p>
        </p:txBody>
      </p:sp>
    </p:spTree>
    <p:extLst>
      <p:ext uri="{BB962C8B-B14F-4D97-AF65-F5344CB8AC3E}">
        <p14:creationId xmlns:p14="http://schemas.microsoft.com/office/powerpoint/2010/main" val="1278922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Picture 2" descr="Water next to the ocean&#10;&#10;Description generated with high confidence">
            <a:extLst>
              <a:ext uri="{FF2B5EF4-FFF2-40B4-BE49-F238E27FC236}">
                <a16:creationId xmlns:a16="http://schemas.microsoft.com/office/drawing/2014/main" id="{6454DD2D-25BA-40F6-99AE-078565AD4A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12188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3007AC2-361B-4A7F-99E7-7BF64BB6150D}"/>
              </a:ext>
            </a:extLst>
          </p:cNvPr>
          <p:cNvSpPr/>
          <p:nvPr/>
        </p:nvSpPr>
        <p:spPr>
          <a:xfrm>
            <a:off x="0" y="6306559"/>
            <a:ext cx="12192000" cy="554038"/>
          </a:xfrm>
          <a:prstGeom prst="rect">
            <a:avLst/>
          </a:prstGeom>
          <a:gradFill flip="none" rotWithShape="1">
            <a:gsLst>
              <a:gs pos="0">
                <a:srgbClr val="D9642F"/>
              </a:gs>
              <a:gs pos="68000">
                <a:srgbClr val="E4792F">
                  <a:alpha val="44706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5B79E0D-C4FA-44E3-820E-C51C0E6E4D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1668" y="6429689"/>
            <a:ext cx="834866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chemeClr val="bg1"/>
                </a:solidFill>
                <a:latin typeface="Termina Medium" panose="00000600000000000000" pitchFamily="50" charset="0"/>
              </a:rPr>
              <a:t>ARRIVAL JETTY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2" name="Picture 2" descr="A close up of a tree&#10;&#10;Description generated with very high confidence">
            <a:extLst>
              <a:ext uri="{FF2B5EF4-FFF2-40B4-BE49-F238E27FC236}">
                <a16:creationId xmlns:a16="http://schemas.microsoft.com/office/drawing/2014/main" id="{BF734195-39DA-48CD-9A62-E27382477C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12188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A021AAC-BD6D-4082-8079-1D7877380C57}"/>
              </a:ext>
            </a:extLst>
          </p:cNvPr>
          <p:cNvSpPr/>
          <p:nvPr/>
        </p:nvSpPr>
        <p:spPr>
          <a:xfrm>
            <a:off x="0" y="6306559"/>
            <a:ext cx="12192000" cy="554038"/>
          </a:xfrm>
          <a:prstGeom prst="rect">
            <a:avLst/>
          </a:prstGeom>
          <a:gradFill flip="none" rotWithShape="1">
            <a:gsLst>
              <a:gs pos="0">
                <a:srgbClr val="D9642F"/>
              </a:gs>
              <a:gs pos="68000">
                <a:srgbClr val="E4792F">
                  <a:alpha val="44706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0469AAC-D134-44FA-B441-AA6DE6A8C3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1668" y="6429689"/>
            <a:ext cx="834866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chemeClr val="bg1"/>
                </a:solidFill>
                <a:latin typeface="Termina Medium" panose="00000600000000000000" pitchFamily="50" charset="0"/>
              </a:rPr>
              <a:t>ISLAND PATHWAY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316211-A80B-6F48-83EB-26AE0876F8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6923" y="455610"/>
            <a:ext cx="7508846" cy="327606"/>
          </a:xfrm>
        </p:spPr>
        <p:txBody>
          <a:bodyPr>
            <a:normAutofit fontScale="90000"/>
          </a:bodyPr>
          <a:lstStyle/>
          <a:p>
            <a:r>
              <a:rPr lang="en-US" sz="2000" i="1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THE LOBI PLAN</a:t>
            </a:r>
            <a:endParaRPr lang="en-MV" sz="20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B6B6943-5072-8348-95DD-E381E65EDC0C}"/>
              </a:ext>
            </a:extLst>
          </p:cNvPr>
          <p:cNvCxnSpPr/>
          <p:nvPr/>
        </p:nvCxnSpPr>
        <p:spPr>
          <a:xfrm>
            <a:off x="953729" y="236740"/>
            <a:ext cx="1047135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B28F7528-499F-5B49-9D5B-10FB300CCF88}"/>
              </a:ext>
            </a:extLst>
          </p:cNvPr>
          <p:cNvSpPr txBox="1"/>
          <p:nvPr/>
        </p:nvSpPr>
        <p:spPr>
          <a:xfrm>
            <a:off x="8405769" y="294602"/>
            <a:ext cx="319999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800" spc="36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OBLU-LOBIGILI.COM</a:t>
            </a:r>
            <a:endParaRPr lang="en-MV" sz="800" spc="36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653E7D-86B1-4889-9A2C-9F1E3B362055}"/>
              </a:ext>
            </a:extLst>
          </p:cNvPr>
          <p:cNvSpPr txBox="1"/>
          <p:nvPr/>
        </p:nvSpPr>
        <p:spPr>
          <a:xfrm>
            <a:off x="475557" y="2262747"/>
            <a:ext cx="5195401" cy="309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rgbClr val="26AEBF"/>
                </a:solidFill>
                <a:latin typeface="Centra No2" pitchFamily="2" charset="0"/>
                <a:ea typeface="Centra No2" pitchFamily="2" charset="0"/>
              </a:rPr>
              <a:t>OBLU SELECT Sangeli </a:t>
            </a:r>
            <a:r>
              <a:rPr lang="en-US" sz="1200" dirty="0">
                <a:solidFill>
                  <a:srgbClr val="919193"/>
                </a:solidFill>
                <a:latin typeface="Centra No2" pitchFamily="2" charset="0"/>
                <a:ea typeface="Centra No2" pitchFamily="2" charset="0"/>
              </a:rPr>
              <a:t>is a vibrant 5-star resort located on a lush, private island with white sandy beaches and turquoise lagoon fringed by dazzling coral reefs. An ideal romantic destination, it offers the discerning </a:t>
            </a:r>
            <a:r>
              <a:rPr lang="en-US" sz="1200" dirty="0" err="1">
                <a:solidFill>
                  <a:srgbClr val="919193"/>
                </a:solidFill>
                <a:latin typeface="Centra No2" pitchFamily="2" charset="0"/>
                <a:ea typeface="Centra No2" pitchFamily="2" charset="0"/>
              </a:rPr>
              <a:t>traveller</a:t>
            </a:r>
            <a:r>
              <a:rPr lang="en-US" sz="1200" dirty="0">
                <a:solidFill>
                  <a:srgbClr val="919193"/>
                </a:solidFill>
                <a:latin typeface="Centra No2" pitchFamily="2" charset="0"/>
                <a:ea typeface="Centra No2" pitchFamily="2" charset="0"/>
              </a:rPr>
              <a:t> a hassle-free beach holiday experience, through luxurious stand-alone beach and water villas,</a:t>
            </a:r>
          </a:p>
          <a:p>
            <a:pPr>
              <a:lnSpc>
                <a:spcPct val="150000"/>
              </a:lnSpc>
            </a:pPr>
            <a:r>
              <a:rPr lang="en-US" sz="1200" dirty="0">
                <a:solidFill>
                  <a:srgbClr val="919193"/>
                </a:solidFill>
                <a:latin typeface="Centra No2" pitchFamily="2" charset="0"/>
                <a:ea typeface="Centra No2" pitchFamily="2" charset="0"/>
              </a:rPr>
              <a:t>specialty fine dining restaurants and diving and </a:t>
            </a:r>
            <a:r>
              <a:rPr lang="en-US" sz="1200" dirty="0" err="1">
                <a:solidFill>
                  <a:srgbClr val="919193"/>
                </a:solidFill>
                <a:latin typeface="Centra No2" pitchFamily="2" charset="0"/>
                <a:ea typeface="Centra No2" pitchFamily="2" charset="0"/>
              </a:rPr>
              <a:t>snorkelling</a:t>
            </a:r>
            <a:r>
              <a:rPr lang="en-US" sz="1200" dirty="0">
                <a:solidFill>
                  <a:srgbClr val="919193"/>
                </a:solidFill>
                <a:latin typeface="Centra No2" pitchFamily="2" charset="0"/>
                <a:ea typeface="Centra No2" pitchFamily="2" charset="0"/>
              </a:rPr>
              <a:t> in some of the most exotic locations.</a:t>
            </a:r>
          </a:p>
          <a:p>
            <a:pPr>
              <a:lnSpc>
                <a:spcPct val="150000"/>
              </a:lnSpc>
            </a:pPr>
            <a:endParaRPr lang="en-US" sz="1200" dirty="0">
              <a:solidFill>
                <a:srgbClr val="919193"/>
              </a:solidFill>
              <a:latin typeface="Centra No2" pitchFamily="2" charset="0"/>
              <a:ea typeface="Centra No2" pitchFamily="2" charset="0"/>
            </a:endParaRPr>
          </a:p>
          <a:p>
            <a:pPr>
              <a:lnSpc>
                <a:spcPct val="150000"/>
              </a:lnSpc>
            </a:pPr>
            <a:r>
              <a:rPr lang="en-US" sz="1200" dirty="0">
                <a:solidFill>
                  <a:srgbClr val="26AEBF"/>
                </a:solidFill>
                <a:latin typeface="Centra No2" pitchFamily="2" charset="0"/>
                <a:ea typeface="Centra No2" pitchFamily="2" charset="0"/>
              </a:rPr>
              <a:t>The SERENITY Plan™</a:t>
            </a:r>
            <a:r>
              <a:rPr lang="en-US" sz="1200" dirty="0">
                <a:solidFill>
                  <a:srgbClr val="919193"/>
                </a:solidFill>
                <a:latin typeface="Centra No2" pitchFamily="2" charset="0"/>
                <a:ea typeface="Centra No2" pitchFamily="2" charset="0"/>
              </a:rPr>
              <a:t>, a luxurious holiday package, offers the discerning </a:t>
            </a:r>
            <a:r>
              <a:rPr lang="en-US" sz="1200" dirty="0" err="1">
                <a:solidFill>
                  <a:srgbClr val="919193"/>
                </a:solidFill>
                <a:latin typeface="Centra No2" pitchFamily="2" charset="0"/>
                <a:ea typeface="Centra No2" pitchFamily="2" charset="0"/>
              </a:rPr>
              <a:t>traveller</a:t>
            </a:r>
            <a:r>
              <a:rPr lang="en-US" sz="1200" dirty="0">
                <a:solidFill>
                  <a:srgbClr val="919193"/>
                </a:solidFill>
                <a:latin typeface="Centra No2" pitchFamily="2" charset="0"/>
                <a:ea typeface="Centra No2" pitchFamily="2" charset="0"/>
              </a:rPr>
              <a:t> an all-encompassing hassle-free beach holiday experience at Sangeli.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4DF4A818-8A16-48D4-9704-F66873636381}"/>
              </a:ext>
            </a:extLst>
          </p:cNvPr>
          <p:cNvSpPr txBox="1">
            <a:spLocks/>
          </p:cNvSpPr>
          <p:nvPr/>
        </p:nvSpPr>
        <p:spPr>
          <a:xfrm>
            <a:off x="475557" y="1240983"/>
            <a:ext cx="4874764" cy="7967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dirty="0">
                <a:solidFill>
                  <a:srgbClr val="D96330"/>
                </a:solidFill>
                <a:latin typeface="Termina Demi" panose="00000700000000000000" pitchFamily="50" charset="0"/>
                <a:ea typeface="Centra No2 Medium" pitchFamily="2" charset="0"/>
                <a:cs typeface="Times New Roman" panose="02020603050405020304" pitchFamily="18" charset="0"/>
              </a:rPr>
              <a:t>OBLU SELECT SANGELI</a:t>
            </a:r>
            <a:endParaRPr lang="en-MV" sz="1200" dirty="0">
              <a:solidFill>
                <a:srgbClr val="D96330"/>
              </a:solidFill>
              <a:latin typeface="Termina Demi" panose="00000700000000000000" pitchFamily="50" charset="0"/>
              <a:ea typeface="Centra No2 Medium" pitchFamily="2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3FAEA2D-4C7F-4C62-9D86-DA3951072E46}"/>
              </a:ext>
            </a:extLst>
          </p:cNvPr>
          <p:cNvCxnSpPr/>
          <p:nvPr/>
        </p:nvCxnSpPr>
        <p:spPr>
          <a:xfrm flipV="1">
            <a:off x="5974672" y="2636668"/>
            <a:ext cx="0" cy="3204839"/>
          </a:xfrm>
          <a:prstGeom prst="line">
            <a:avLst/>
          </a:prstGeom>
          <a:ln>
            <a:solidFill>
              <a:srgbClr val="D963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1DE2BE0-108B-40DD-816E-6AC1D8476115}"/>
              </a:ext>
            </a:extLst>
          </p:cNvPr>
          <p:cNvCxnSpPr>
            <a:cxnSpLocks/>
          </p:cNvCxnSpPr>
          <p:nvPr/>
        </p:nvCxnSpPr>
        <p:spPr>
          <a:xfrm>
            <a:off x="838200" y="6629603"/>
            <a:ext cx="10586884" cy="0"/>
          </a:xfrm>
          <a:prstGeom prst="line">
            <a:avLst/>
          </a:prstGeom>
          <a:ln>
            <a:solidFill>
              <a:srgbClr val="D963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1A345F6B-2F64-4883-A6A9-00616DB430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1016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2D6CEFC-FD6A-457E-86B6-DCA8D4EF6B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23091" y="1445710"/>
            <a:ext cx="4693352" cy="4950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6252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2" name="Picture 4" descr="A bedroom with a bed and a chair in a room&#10;&#10;Description generated with high confidence">
            <a:extLst>
              <a:ext uri="{FF2B5EF4-FFF2-40B4-BE49-F238E27FC236}">
                <a16:creationId xmlns:a16="http://schemas.microsoft.com/office/drawing/2014/main" id="{2EA724F8-CA91-4CF3-8261-F6C6865DF2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12188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66F8F1A-3217-4E16-BDF2-8E1B74B7D38B}"/>
              </a:ext>
            </a:extLst>
          </p:cNvPr>
          <p:cNvSpPr/>
          <p:nvPr/>
        </p:nvSpPr>
        <p:spPr>
          <a:xfrm>
            <a:off x="0" y="6306559"/>
            <a:ext cx="12192000" cy="554038"/>
          </a:xfrm>
          <a:prstGeom prst="rect">
            <a:avLst/>
          </a:prstGeom>
          <a:gradFill flip="none" rotWithShape="1">
            <a:gsLst>
              <a:gs pos="0">
                <a:srgbClr val="D9642F"/>
              </a:gs>
              <a:gs pos="68000">
                <a:srgbClr val="E4792F">
                  <a:alpha val="44706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A06869E-43FB-4875-BD4A-1D4F7AEA4F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1668" y="6429689"/>
            <a:ext cx="834866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chemeClr val="bg1"/>
                </a:solidFill>
                <a:latin typeface="Termina Medium" panose="00000600000000000000" pitchFamily="50" charset="0"/>
              </a:rPr>
              <a:t>BEACH VILLA – BEDROOM INTERIOR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0" name="Picture 2" descr="A room filled with furniture and vase on a table&#10;&#10;Description generated with high confidence">
            <a:extLst>
              <a:ext uri="{FF2B5EF4-FFF2-40B4-BE49-F238E27FC236}">
                <a16:creationId xmlns:a16="http://schemas.microsoft.com/office/drawing/2014/main" id="{2C77E1B2-F061-49A9-9CB5-5EB68F3CCC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12188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B97F648-9390-43BF-B633-C477DE2AB16A}"/>
              </a:ext>
            </a:extLst>
          </p:cNvPr>
          <p:cNvSpPr/>
          <p:nvPr/>
        </p:nvSpPr>
        <p:spPr>
          <a:xfrm>
            <a:off x="0" y="6306559"/>
            <a:ext cx="12192000" cy="554038"/>
          </a:xfrm>
          <a:prstGeom prst="rect">
            <a:avLst/>
          </a:prstGeom>
          <a:gradFill flip="none" rotWithShape="1">
            <a:gsLst>
              <a:gs pos="0">
                <a:srgbClr val="D9642F"/>
              </a:gs>
              <a:gs pos="68000">
                <a:srgbClr val="E4792F">
                  <a:alpha val="44706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A938C8F-61AA-4F01-8CAD-815A58F6E2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1668" y="6429689"/>
            <a:ext cx="834866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chemeClr val="bg1"/>
                </a:solidFill>
                <a:latin typeface="Termina Medium" panose="00000600000000000000" pitchFamily="50" charset="0"/>
              </a:rPr>
              <a:t>BEACH VILLA - BATHROOM AREA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Picture 2" descr="A house with trees in the background&#10;&#10;Description generated with very high confidence">
            <a:extLst>
              <a:ext uri="{FF2B5EF4-FFF2-40B4-BE49-F238E27FC236}">
                <a16:creationId xmlns:a16="http://schemas.microsoft.com/office/drawing/2014/main" id="{D05BB38E-1FEE-4F17-A6CC-7EE4B0C758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12188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1F330B8-4DA0-42C6-9F96-08E50E50D895}"/>
              </a:ext>
            </a:extLst>
          </p:cNvPr>
          <p:cNvSpPr/>
          <p:nvPr/>
        </p:nvSpPr>
        <p:spPr>
          <a:xfrm>
            <a:off x="0" y="6306559"/>
            <a:ext cx="12192000" cy="554038"/>
          </a:xfrm>
          <a:prstGeom prst="rect">
            <a:avLst/>
          </a:prstGeom>
          <a:gradFill flip="none" rotWithShape="1">
            <a:gsLst>
              <a:gs pos="0">
                <a:srgbClr val="D9642F"/>
              </a:gs>
              <a:gs pos="68000">
                <a:srgbClr val="E4792F">
                  <a:alpha val="44706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EF7906A-ACC4-41A9-9860-BC99E3D24F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1668" y="6429689"/>
            <a:ext cx="834866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chemeClr val="bg1"/>
                </a:solidFill>
                <a:latin typeface="Termina Medium" panose="00000600000000000000" pitchFamily="50" charset="0"/>
              </a:rPr>
              <a:t>DELUXE BEACH VILLA WITH POOL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4" name="Picture 2" descr="A living room with a bed and a window&#10;&#10;Description generated with high confidence">
            <a:extLst>
              <a:ext uri="{FF2B5EF4-FFF2-40B4-BE49-F238E27FC236}">
                <a16:creationId xmlns:a16="http://schemas.microsoft.com/office/drawing/2014/main" id="{F74AD60D-38E0-4455-9790-C3D7B0EF20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12188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F46F180-4A64-44B5-B52D-025E28E96898}"/>
              </a:ext>
            </a:extLst>
          </p:cNvPr>
          <p:cNvSpPr/>
          <p:nvPr/>
        </p:nvSpPr>
        <p:spPr>
          <a:xfrm>
            <a:off x="0" y="6306559"/>
            <a:ext cx="12192000" cy="554038"/>
          </a:xfrm>
          <a:prstGeom prst="rect">
            <a:avLst/>
          </a:prstGeom>
          <a:gradFill flip="none" rotWithShape="1">
            <a:gsLst>
              <a:gs pos="0">
                <a:srgbClr val="D9642F"/>
              </a:gs>
              <a:gs pos="68000">
                <a:srgbClr val="E4792F">
                  <a:alpha val="44706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6D09B91-761E-45E0-8366-D24E9DE31C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1668" y="6429689"/>
            <a:ext cx="834866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chemeClr val="bg1"/>
                </a:solidFill>
                <a:latin typeface="Termina Medium" panose="00000600000000000000" pitchFamily="50" charset="0"/>
              </a:rPr>
              <a:t>DELUXE BEACH VILLA WITH POOL – BEDROOM VIEW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B51042-9623-41C2-9B89-B43FAF9DB7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77294"/>
            <a:ext cx="12192000" cy="813529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F46F180-4A64-44B5-B52D-025E28E96898}"/>
              </a:ext>
            </a:extLst>
          </p:cNvPr>
          <p:cNvSpPr/>
          <p:nvPr/>
        </p:nvSpPr>
        <p:spPr>
          <a:xfrm>
            <a:off x="0" y="6306559"/>
            <a:ext cx="12192000" cy="554038"/>
          </a:xfrm>
          <a:prstGeom prst="rect">
            <a:avLst/>
          </a:prstGeom>
          <a:gradFill flip="none" rotWithShape="1">
            <a:gsLst>
              <a:gs pos="0">
                <a:srgbClr val="D9642F"/>
              </a:gs>
              <a:gs pos="68000">
                <a:srgbClr val="E4792F">
                  <a:alpha val="44706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6D09B91-761E-45E0-8366-D24E9DE31C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1668" y="6429689"/>
            <a:ext cx="834866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chemeClr val="bg1"/>
                </a:solidFill>
                <a:latin typeface="Termina Medium" panose="00000600000000000000" pitchFamily="50" charset="0"/>
              </a:rPr>
              <a:t>BEACH VILLA – EXTERIOR VIEW</a:t>
            </a:r>
          </a:p>
        </p:txBody>
      </p:sp>
    </p:spTree>
    <p:extLst>
      <p:ext uri="{BB962C8B-B14F-4D97-AF65-F5344CB8AC3E}">
        <p14:creationId xmlns:p14="http://schemas.microsoft.com/office/powerpoint/2010/main" val="1460816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AC3C3A3-0906-4838-9202-53B8AB6EB1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79143"/>
            <a:ext cx="12192000" cy="813847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F46F180-4A64-44B5-B52D-025E28E96898}"/>
              </a:ext>
            </a:extLst>
          </p:cNvPr>
          <p:cNvSpPr/>
          <p:nvPr/>
        </p:nvSpPr>
        <p:spPr>
          <a:xfrm>
            <a:off x="0" y="6306559"/>
            <a:ext cx="12192000" cy="554038"/>
          </a:xfrm>
          <a:prstGeom prst="rect">
            <a:avLst/>
          </a:prstGeom>
          <a:gradFill flip="none" rotWithShape="1">
            <a:gsLst>
              <a:gs pos="0">
                <a:srgbClr val="D9642F"/>
              </a:gs>
              <a:gs pos="68000">
                <a:srgbClr val="E4792F">
                  <a:alpha val="44706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6D09B91-761E-45E0-8366-D24E9DE31C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1668" y="6429689"/>
            <a:ext cx="834866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chemeClr val="bg1"/>
                </a:solidFill>
                <a:latin typeface="Termina Medium" panose="00000600000000000000" pitchFamily="50" charset="0"/>
              </a:rPr>
              <a:t>BEACH VILLA – BEDROOM VIEW</a:t>
            </a:r>
          </a:p>
        </p:txBody>
      </p:sp>
    </p:spTree>
    <p:extLst>
      <p:ext uri="{BB962C8B-B14F-4D97-AF65-F5344CB8AC3E}">
        <p14:creationId xmlns:p14="http://schemas.microsoft.com/office/powerpoint/2010/main" val="2845525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3C55BA4-5930-4316-BB96-5F29F78384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281046"/>
            <a:ext cx="12191999" cy="813904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F46F180-4A64-44B5-B52D-025E28E96898}"/>
              </a:ext>
            </a:extLst>
          </p:cNvPr>
          <p:cNvSpPr/>
          <p:nvPr/>
        </p:nvSpPr>
        <p:spPr>
          <a:xfrm>
            <a:off x="0" y="6306559"/>
            <a:ext cx="12192000" cy="554038"/>
          </a:xfrm>
          <a:prstGeom prst="rect">
            <a:avLst/>
          </a:prstGeom>
          <a:gradFill flip="none" rotWithShape="1">
            <a:gsLst>
              <a:gs pos="0">
                <a:srgbClr val="D9642F"/>
              </a:gs>
              <a:gs pos="68000">
                <a:srgbClr val="E4792F">
                  <a:alpha val="44706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6D09B91-761E-45E0-8366-D24E9DE31C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1668" y="6429689"/>
            <a:ext cx="834866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chemeClr val="bg1"/>
                </a:solidFill>
                <a:latin typeface="Termina Medium" panose="00000600000000000000" pitchFamily="50" charset="0"/>
              </a:rPr>
              <a:t>2-BEDROOM FAMILY SUITE with POOL</a:t>
            </a:r>
          </a:p>
        </p:txBody>
      </p:sp>
    </p:spTree>
    <p:extLst>
      <p:ext uri="{BB962C8B-B14F-4D97-AF65-F5344CB8AC3E}">
        <p14:creationId xmlns:p14="http://schemas.microsoft.com/office/powerpoint/2010/main" val="350078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ACCF168-90DF-42CF-A472-870E4D8FC7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77726"/>
            <a:ext cx="12192000" cy="813572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F46F180-4A64-44B5-B52D-025E28E96898}"/>
              </a:ext>
            </a:extLst>
          </p:cNvPr>
          <p:cNvSpPr/>
          <p:nvPr/>
        </p:nvSpPr>
        <p:spPr>
          <a:xfrm>
            <a:off x="0" y="6306559"/>
            <a:ext cx="12192000" cy="554038"/>
          </a:xfrm>
          <a:prstGeom prst="rect">
            <a:avLst/>
          </a:prstGeom>
          <a:gradFill flip="none" rotWithShape="1">
            <a:gsLst>
              <a:gs pos="0">
                <a:srgbClr val="D9642F"/>
              </a:gs>
              <a:gs pos="68000">
                <a:srgbClr val="E4792F">
                  <a:alpha val="44706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6D09B91-761E-45E0-8366-D24E9DE31C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1668" y="6429689"/>
            <a:ext cx="834866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chemeClr val="bg1"/>
                </a:solidFill>
                <a:latin typeface="Termina Medium" panose="00000600000000000000" pitchFamily="50" charset="0"/>
              </a:rPr>
              <a:t>2-BEDROOM FAMILY SUITE – MASTER BEDROOM INTERIOR</a:t>
            </a:r>
          </a:p>
        </p:txBody>
      </p:sp>
    </p:spTree>
    <p:extLst>
      <p:ext uri="{BB962C8B-B14F-4D97-AF65-F5344CB8AC3E}">
        <p14:creationId xmlns:p14="http://schemas.microsoft.com/office/powerpoint/2010/main" val="3384927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8A07874-9C40-4760-BD5B-BBD4392FCB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76" y="-1279249"/>
            <a:ext cx="12192000" cy="813724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F46F180-4A64-44B5-B52D-025E28E96898}"/>
              </a:ext>
            </a:extLst>
          </p:cNvPr>
          <p:cNvSpPr/>
          <p:nvPr/>
        </p:nvSpPr>
        <p:spPr>
          <a:xfrm>
            <a:off x="0" y="6306559"/>
            <a:ext cx="12192000" cy="554038"/>
          </a:xfrm>
          <a:prstGeom prst="rect">
            <a:avLst/>
          </a:prstGeom>
          <a:gradFill flip="none" rotWithShape="1">
            <a:gsLst>
              <a:gs pos="0">
                <a:srgbClr val="D9642F"/>
              </a:gs>
              <a:gs pos="68000">
                <a:srgbClr val="E4792F">
                  <a:alpha val="44706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6D09B91-761E-45E0-8366-D24E9DE31C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1668" y="6429689"/>
            <a:ext cx="834866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chemeClr val="bg1"/>
                </a:solidFill>
                <a:latin typeface="Termina Medium" panose="00000600000000000000" pitchFamily="50" charset="0"/>
              </a:rPr>
              <a:t>2-BEDROOM FAMILY SUITE – MASTER BATHROOM</a:t>
            </a:r>
          </a:p>
        </p:txBody>
      </p:sp>
    </p:spTree>
    <p:extLst>
      <p:ext uri="{BB962C8B-B14F-4D97-AF65-F5344CB8AC3E}">
        <p14:creationId xmlns:p14="http://schemas.microsoft.com/office/powerpoint/2010/main" val="824549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47522F3-3301-4CED-9C9B-EE373BE326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77726"/>
            <a:ext cx="12192000" cy="813572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F46F180-4A64-44B5-B52D-025E28E96898}"/>
              </a:ext>
            </a:extLst>
          </p:cNvPr>
          <p:cNvSpPr/>
          <p:nvPr/>
        </p:nvSpPr>
        <p:spPr>
          <a:xfrm>
            <a:off x="0" y="6306559"/>
            <a:ext cx="12192000" cy="554038"/>
          </a:xfrm>
          <a:prstGeom prst="rect">
            <a:avLst/>
          </a:prstGeom>
          <a:gradFill flip="none" rotWithShape="1">
            <a:gsLst>
              <a:gs pos="0">
                <a:srgbClr val="D9642F"/>
              </a:gs>
              <a:gs pos="68000">
                <a:srgbClr val="E4792F">
                  <a:alpha val="44706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6D09B91-761E-45E0-8366-D24E9DE31C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1668" y="6429689"/>
            <a:ext cx="834866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chemeClr val="bg1"/>
                </a:solidFill>
                <a:latin typeface="Termina Medium" panose="00000600000000000000" pitchFamily="50" charset="0"/>
              </a:rPr>
              <a:t>2-BEDROOM FAMILY SUITE – KIDS ROOM</a:t>
            </a:r>
          </a:p>
        </p:txBody>
      </p:sp>
    </p:spTree>
    <p:extLst>
      <p:ext uri="{BB962C8B-B14F-4D97-AF65-F5344CB8AC3E}">
        <p14:creationId xmlns:p14="http://schemas.microsoft.com/office/powerpoint/2010/main" val="603999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316211-A80B-6F48-83EB-26AE0876F8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6923" y="455610"/>
            <a:ext cx="7508846" cy="327606"/>
          </a:xfrm>
        </p:spPr>
        <p:txBody>
          <a:bodyPr>
            <a:normAutofit fontScale="90000"/>
          </a:bodyPr>
          <a:lstStyle/>
          <a:p>
            <a:r>
              <a:rPr lang="en-US" sz="2000" i="1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THE LOBI PLAN</a:t>
            </a:r>
            <a:endParaRPr lang="en-MV" sz="20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B6B6943-5072-8348-95DD-E381E65EDC0C}"/>
              </a:ext>
            </a:extLst>
          </p:cNvPr>
          <p:cNvCxnSpPr/>
          <p:nvPr/>
        </p:nvCxnSpPr>
        <p:spPr>
          <a:xfrm>
            <a:off x="953729" y="236740"/>
            <a:ext cx="1047135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B28F7528-499F-5B49-9D5B-10FB300CCF88}"/>
              </a:ext>
            </a:extLst>
          </p:cNvPr>
          <p:cNvSpPr txBox="1"/>
          <p:nvPr/>
        </p:nvSpPr>
        <p:spPr>
          <a:xfrm>
            <a:off x="8405769" y="294602"/>
            <a:ext cx="319999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800" spc="36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OBLU-LOBIGILI.COM</a:t>
            </a:r>
            <a:endParaRPr lang="en-MV" sz="800" spc="36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4DF4A818-8A16-48D4-9704-F66873636381}"/>
              </a:ext>
            </a:extLst>
          </p:cNvPr>
          <p:cNvSpPr txBox="1">
            <a:spLocks/>
          </p:cNvSpPr>
          <p:nvPr/>
        </p:nvSpPr>
        <p:spPr>
          <a:xfrm>
            <a:off x="475557" y="1240983"/>
            <a:ext cx="4874764" cy="7967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>
                <a:solidFill>
                  <a:srgbClr val="D96330"/>
                </a:solidFill>
                <a:latin typeface="Termina Demi" panose="00000700000000000000" pitchFamily="50" charset="0"/>
                <a:ea typeface="Centra No2 Medium" pitchFamily="2" charset="0"/>
                <a:cs typeface="Times New Roman" panose="02020603050405020304" pitchFamily="18" charset="0"/>
              </a:rPr>
              <a:t>KEY FEATURES</a:t>
            </a:r>
            <a:endParaRPr lang="en-MV" sz="2000" dirty="0">
              <a:solidFill>
                <a:srgbClr val="D96330"/>
              </a:solidFill>
              <a:latin typeface="Termina Demi" panose="00000700000000000000" pitchFamily="50" charset="0"/>
              <a:ea typeface="Centra No2 Medium" pitchFamily="2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3FAEA2D-4C7F-4C62-9D86-DA3951072E46}"/>
              </a:ext>
            </a:extLst>
          </p:cNvPr>
          <p:cNvCxnSpPr/>
          <p:nvPr/>
        </p:nvCxnSpPr>
        <p:spPr>
          <a:xfrm flipV="1">
            <a:off x="5974672" y="2636668"/>
            <a:ext cx="0" cy="3204839"/>
          </a:xfrm>
          <a:prstGeom prst="line">
            <a:avLst/>
          </a:prstGeom>
          <a:ln>
            <a:solidFill>
              <a:srgbClr val="D963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1DE2BE0-108B-40DD-816E-6AC1D8476115}"/>
              </a:ext>
            </a:extLst>
          </p:cNvPr>
          <p:cNvCxnSpPr>
            <a:cxnSpLocks/>
          </p:cNvCxnSpPr>
          <p:nvPr/>
        </p:nvCxnSpPr>
        <p:spPr>
          <a:xfrm>
            <a:off x="838200" y="6629603"/>
            <a:ext cx="10586884" cy="0"/>
          </a:xfrm>
          <a:prstGeom prst="line">
            <a:avLst/>
          </a:prstGeom>
          <a:ln>
            <a:solidFill>
              <a:srgbClr val="D963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807C3E95-43F4-4785-9C2F-93F74D66EC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8441" y="2376621"/>
            <a:ext cx="3623522" cy="38589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A345F6B-2F64-4883-A6A9-00616DB430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1016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FBD638B-862B-4323-BEEC-9050D68E7A10}"/>
              </a:ext>
            </a:extLst>
          </p:cNvPr>
          <p:cNvSpPr txBox="1"/>
          <p:nvPr/>
        </p:nvSpPr>
        <p:spPr>
          <a:xfrm>
            <a:off x="475557" y="1897049"/>
            <a:ext cx="5499114" cy="2983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just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en-US" sz="1200" dirty="0">
                <a:solidFill>
                  <a:srgbClr val="26AEBF"/>
                </a:solidFill>
                <a:latin typeface="Centra No2" pitchFamily="2" charset="0"/>
                <a:ea typeface="Centra No2" pitchFamily="2" charset="0"/>
              </a:rPr>
              <a:t>Located in North </a:t>
            </a:r>
            <a:r>
              <a:rPr lang="en-US" sz="1200" dirty="0" err="1">
                <a:solidFill>
                  <a:srgbClr val="26AEBF"/>
                </a:solidFill>
                <a:latin typeface="Centra No2" pitchFamily="2" charset="0"/>
                <a:ea typeface="Centra No2" pitchFamily="2" charset="0"/>
              </a:rPr>
              <a:t>Malé</a:t>
            </a:r>
            <a:r>
              <a:rPr lang="en-US" sz="1200" dirty="0">
                <a:solidFill>
                  <a:srgbClr val="26AEBF"/>
                </a:solidFill>
                <a:latin typeface="Centra No2" pitchFamily="2" charset="0"/>
                <a:ea typeface="Centra No2" pitchFamily="2" charset="0"/>
              </a:rPr>
              <a:t> Atoll</a:t>
            </a:r>
          </a:p>
          <a:p>
            <a:pPr marL="171450" indent="-171450" algn="just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en-US" sz="1200" dirty="0">
                <a:solidFill>
                  <a:srgbClr val="26AEBF"/>
                </a:solidFill>
                <a:latin typeface="Centra No2" pitchFamily="2" charset="0"/>
                <a:ea typeface="Centra No2" pitchFamily="2" charset="0"/>
              </a:rPr>
              <a:t>50-Minutes via Speedboat</a:t>
            </a:r>
          </a:p>
          <a:p>
            <a:pPr marL="171450" indent="-171450" algn="just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en-US" sz="1200" dirty="0">
                <a:solidFill>
                  <a:srgbClr val="26AEBF"/>
                </a:solidFill>
                <a:latin typeface="Centra No2" pitchFamily="2" charset="0"/>
                <a:ea typeface="Centra No2" pitchFamily="2" charset="0"/>
              </a:rPr>
              <a:t>137 Villas &amp; Suites</a:t>
            </a:r>
          </a:p>
          <a:p>
            <a:pPr marL="171450" indent="-171450" algn="just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en-US" sz="1200" dirty="0">
                <a:solidFill>
                  <a:srgbClr val="26AEBF"/>
                </a:solidFill>
                <a:latin typeface="Centra No2" pitchFamily="2" charset="0"/>
                <a:ea typeface="Centra No2" pitchFamily="2" charset="0"/>
              </a:rPr>
              <a:t>Unique Premium Holiday Plan – The SERENITY Plan™ </a:t>
            </a:r>
          </a:p>
          <a:p>
            <a:pPr marL="171450" indent="-171450" algn="just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en-US" sz="1200" dirty="0">
                <a:solidFill>
                  <a:srgbClr val="26AEBF"/>
                </a:solidFill>
                <a:latin typeface="Centra No2" pitchFamily="2" charset="0"/>
                <a:ea typeface="Centra No2" pitchFamily="2" charset="0"/>
              </a:rPr>
              <a:t>3 Restaurants + 4 Bars</a:t>
            </a:r>
          </a:p>
          <a:p>
            <a:pPr marL="171450" indent="-171450" algn="just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en-US" sz="1200" dirty="0">
                <a:solidFill>
                  <a:srgbClr val="26AEBF"/>
                </a:solidFill>
                <a:latin typeface="Centra No2" pitchFamily="2" charset="0"/>
                <a:ea typeface="Centra No2" pitchFamily="2" charset="0"/>
              </a:rPr>
              <a:t>EXCLUSIVE – Honeymoon Select Ocean Villas</a:t>
            </a:r>
          </a:p>
          <a:p>
            <a:pPr marL="171450" indent="-171450" algn="just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en-US" sz="1200" dirty="0">
                <a:solidFill>
                  <a:srgbClr val="26AEBF"/>
                </a:solidFill>
                <a:latin typeface="Centra No2" pitchFamily="2" charset="0"/>
                <a:ea typeface="Centra No2" pitchFamily="2" charset="0"/>
              </a:rPr>
              <a:t>Spa &amp; Wellness Centre</a:t>
            </a:r>
          </a:p>
          <a:p>
            <a:pPr marL="171450" indent="-171450" algn="just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en-US" sz="1200" dirty="0">
                <a:solidFill>
                  <a:srgbClr val="26AEBF"/>
                </a:solidFill>
                <a:latin typeface="Centra No2" pitchFamily="2" charset="0"/>
                <a:ea typeface="Centra No2" pitchFamily="2" charset="0"/>
              </a:rPr>
              <a:t>Family-Friendly Resort with Kids Club </a:t>
            </a:r>
            <a:endParaRPr lang="en-US" sz="1200" dirty="0">
              <a:solidFill>
                <a:srgbClr val="919193"/>
              </a:solidFill>
              <a:latin typeface="Centra No2" pitchFamily="2" charset="0"/>
              <a:ea typeface="Centra No2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80249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5C8AD7C-ED8E-431C-8EB7-75B911910F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42" y="-1282400"/>
            <a:ext cx="12198341" cy="81404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F46F180-4A64-44B5-B52D-025E28E96898}"/>
              </a:ext>
            </a:extLst>
          </p:cNvPr>
          <p:cNvSpPr/>
          <p:nvPr/>
        </p:nvSpPr>
        <p:spPr>
          <a:xfrm>
            <a:off x="0" y="6306559"/>
            <a:ext cx="12192000" cy="554038"/>
          </a:xfrm>
          <a:prstGeom prst="rect">
            <a:avLst/>
          </a:prstGeom>
          <a:gradFill flip="none" rotWithShape="1">
            <a:gsLst>
              <a:gs pos="0">
                <a:srgbClr val="D9642F"/>
              </a:gs>
              <a:gs pos="68000">
                <a:srgbClr val="E4792F">
                  <a:alpha val="44706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6D09B91-761E-45E0-8366-D24E9DE31C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1668" y="6429689"/>
            <a:ext cx="834866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chemeClr val="bg1"/>
                </a:solidFill>
                <a:latin typeface="Termina Medium" panose="00000600000000000000" pitchFamily="50" charset="0"/>
              </a:rPr>
              <a:t>2-BEDROOM FAMILY SUITE – KIDS ROOM BATHROOM</a:t>
            </a:r>
          </a:p>
        </p:txBody>
      </p:sp>
    </p:spTree>
    <p:extLst>
      <p:ext uri="{BB962C8B-B14F-4D97-AF65-F5344CB8AC3E}">
        <p14:creationId xmlns:p14="http://schemas.microsoft.com/office/powerpoint/2010/main" val="3942620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488CDE4-B016-4640-8045-E5381468DC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15068"/>
            <a:ext cx="12192000" cy="813683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F46F180-4A64-44B5-B52D-025E28E96898}"/>
              </a:ext>
            </a:extLst>
          </p:cNvPr>
          <p:cNvSpPr/>
          <p:nvPr/>
        </p:nvSpPr>
        <p:spPr>
          <a:xfrm>
            <a:off x="0" y="6306559"/>
            <a:ext cx="12192000" cy="554038"/>
          </a:xfrm>
          <a:prstGeom prst="rect">
            <a:avLst/>
          </a:prstGeom>
          <a:gradFill flip="none" rotWithShape="1">
            <a:gsLst>
              <a:gs pos="0">
                <a:srgbClr val="D9642F"/>
              </a:gs>
              <a:gs pos="68000">
                <a:srgbClr val="E4792F">
                  <a:alpha val="44706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6D09B91-761E-45E0-8366-D24E9DE31C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1668" y="6429689"/>
            <a:ext cx="834866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chemeClr val="bg1"/>
                </a:solidFill>
                <a:latin typeface="Termina Medium" panose="00000600000000000000" pitchFamily="50" charset="0"/>
              </a:rPr>
              <a:t>2-BEDROOM FAMILY SUITE – EXTERIOR AND GARDEN</a:t>
            </a:r>
          </a:p>
        </p:txBody>
      </p:sp>
    </p:spTree>
    <p:extLst>
      <p:ext uri="{BB962C8B-B14F-4D97-AF65-F5344CB8AC3E}">
        <p14:creationId xmlns:p14="http://schemas.microsoft.com/office/powerpoint/2010/main" val="338894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8" name="Picture 7">
            <a:extLst>
              <a:ext uri="{FF2B5EF4-FFF2-40B4-BE49-F238E27FC236}">
                <a16:creationId xmlns:a16="http://schemas.microsoft.com/office/drawing/2014/main" id="{5137D097-7067-4207-B0F5-7567A3D163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12188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1F65AC2-75E4-40F0-9190-E46556524D05}"/>
              </a:ext>
            </a:extLst>
          </p:cNvPr>
          <p:cNvSpPr/>
          <p:nvPr/>
        </p:nvSpPr>
        <p:spPr>
          <a:xfrm>
            <a:off x="0" y="6306559"/>
            <a:ext cx="12192000" cy="554038"/>
          </a:xfrm>
          <a:prstGeom prst="rect">
            <a:avLst/>
          </a:prstGeom>
          <a:gradFill flip="none" rotWithShape="1">
            <a:gsLst>
              <a:gs pos="0">
                <a:srgbClr val="D9642F"/>
              </a:gs>
              <a:gs pos="68000">
                <a:srgbClr val="E4792F">
                  <a:alpha val="44706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46B2197-08C3-4CCC-9CD0-C4CDE0EA1A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1668" y="6429689"/>
            <a:ext cx="834866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chemeClr val="bg1"/>
                </a:solidFill>
                <a:latin typeface="Termina Medium" panose="00000600000000000000" pitchFamily="50" charset="0"/>
              </a:rPr>
              <a:t>WATER VILLAS – AERIAL VIEW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4" name="Picture 2" descr="A bedroom with a bed in a room&#10;&#10;Description generated with very high confidence">
            <a:extLst>
              <a:ext uri="{FF2B5EF4-FFF2-40B4-BE49-F238E27FC236}">
                <a16:creationId xmlns:a16="http://schemas.microsoft.com/office/drawing/2014/main" id="{E72A9628-BE7C-4F43-B2B1-2B0BD4E4A8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12188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61DC2F8-8B3B-44DE-A003-4C56534BD964}"/>
              </a:ext>
            </a:extLst>
          </p:cNvPr>
          <p:cNvSpPr/>
          <p:nvPr/>
        </p:nvSpPr>
        <p:spPr>
          <a:xfrm>
            <a:off x="0" y="6306559"/>
            <a:ext cx="12192000" cy="554038"/>
          </a:xfrm>
          <a:prstGeom prst="rect">
            <a:avLst/>
          </a:prstGeom>
          <a:gradFill flip="none" rotWithShape="1">
            <a:gsLst>
              <a:gs pos="0">
                <a:srgbClr val="D9642F"/>
              </a:gs>
              <a:gs pos="68000">
                <a:srgbClr val="E4792F">
                  <a:alpha val="44706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A881B5B-CA9A-43FA-83A2-554C15252B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1668" y="6429689"/>
            <a:ext cx="834866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chemeClr val="bg1"/>
                </a:solidFill>
                <a:latin typeface="Termina Medium" panose="00000600000000000000" pitchFamily="50" charset="0"/>
              </a:rPr>
              <a:t>WATER VILLA - BEDROOM INTERIOR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58" name="Picture 4" descr="A picture containing outdoor, sky, sitting, nature&#10;&#10;Description generated with high confidence">
            <a:extLst>
              <a:ext uri="{FF2B5EF4-FFF2-40B4-BE49-F238E27FC236}">
                <a16:creationId xmlns:a16="http://schemas.microsoft.com/office/drawing/2014/main" id="{C3BDE83B-66B7-428A-AFC9-6D2FDD43BE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12188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C0CF468-F0B4-48B1-9B0C-6778504EEED0}"/>
              </a:ext>
            </a:extLst>
          </p:cNvPr>
          <p:cNvSpPr/>
          <p:nvPr/>
        </p:nvSpPr>
        <p:spPr>
          <a:xfrm>
            <a:off x="0" y="6306559"/>
            <a:ext cx="12192000" cy="554038"/>
          </a:xfrm>
          <a:prstGeom prst="rect">
            <a:avLst/>
          </a:prstGeom>
          <a:gradFill flip="none" rotWithShape="1">
            <a:gsLst>
              <a:gs pos="0">
                <a:srgbClr val="D9642F"/>
              </a:gs>
              <a:gs pos="68000">
                <a:srgbClr val="E4792F">
                  <a:alpha val="44706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C37A27D-D14E-4229-9E07-A5F3EAAD70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1668" y="6429689"/>
            <a:ext cx="834866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chemeClr val="bg1"/>
                </a:solidFill>
                <a:latin typeface="Termina Medium" panose="00000600000000000000" pitchFamily="50" charset="0"/>
              </a:rPr>
              <a:t>WATER VILLA – VIEW FROM THE DECK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4" descr="A bedroom with a large window&#10;&#10;Description generated with very high confidence">
            <a:extLst>
              <a:ext uri="{FF2B5EF4-FFF2-40B4-BE49-F238E27FC236}">
                <a16:creationId xmlns:a16="http://schemas.microsoft.com/office/drawing/2014/main" id="{99A2A26A-B7FB-460F-8AF4-3732C6DB02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12188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74F3278-EA24-4BFB-B18E-811B2C7C143B}"/>
              </a:ext>
            </a:extLst>
          </p:cNvPr>
          <p:cNvSpPr/>
          <p:nvPr/>
        </p:nvSpPr>
        <p:spPr>
          <a:xfrm>
            <a:off x="0" y="6306559"/>
            <a:ext cx="12192000" cy="554038"/>
          </a:xfrm>
          <a:prstGeom prst="rect">
            <a:avLst/>
          </a:prstGeom>
          <a:gradFill flip="none" rotWithShape="1">
            <a:gsLst>
              <a:gs pos="0">
                <a:srgbClr val="D9642F"/>
              </a:gs>
              <a:gs pos="68000">
                <a:srgbClr val="E4792F">
                  <a:alpha val="44706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027E3E8-034C-4E51-B35A-549F1B6D63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1668" y="6429689"/>
            <a:ext cx="834866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chemeClr val="bg1"/>
                </a:solidFill>
                <a:latin typeface="Termina Medium" panose="00000600000000000000" pitchFamily="50" charset="0"/>
              </a:rPr>
              <a:t>WATER VILLA - BEDROOM VIEW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E987A1-5D1F-4E2E-B107-FE49533BA2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280236"/>
            <a:ext cx="12191999" cy="813823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1755361-2A01-48BF-BC57-B3297A1022EA}"/>
              </a:ext>
            </a:extLst>
          </p:cNvPr>
          <p:cNvSpPr/>
          <p:nvPr/>
        </p:nvSpPr>
        <p:spPr>
          <a:xfrm>
            <a:off x="0" y="6306559"/>
            <a:ext cx="12192000" cy="554038"/>
          </a:xfrm>
          <a:prstGeom prst="rect">
            <a:avLst/>
          </a:prstGeom>
          <a:gradFill flip="none" rotWithShape="1">
            <a:gsLst>
              <a:gs pos="0">
                <a:srgbClr val="D9642F"/>
              </a:gs>
              <a:gs pos="68000">
                <a:srgbClr val="E4792F">
                  <a:alpha val="44706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CF8133F-63B8-424E-B074-CA7907386C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1668" y="6429689"/>
            <a:ext cx="834866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chemeClr val="bg1"/>
                </a:solidFill>
                <a:latin typeface="Termina Medium" panose="00000600000000000000" pitchFamily="50" charset="0"/>
              </a:rPr>
              <a:t>WATER VILLA – BATHROOM AREA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6" name="Picture 2" descr="A circuit board&#10;&#10;Description generated with very high confidence">
            <a:extLst>
              <a:ext uri="{FF2B5EF4-FFF2-40B4-BE49-F238E27FC236}">
                <a16:creationId xmlns:a16="http://schemas.microsoft.com/office/drawing/2014/main" id="{1895FD23-B48F-4D72-B240-1AB65DF1BD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12188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6EE2B3E-4801-4C5D-8CC6-0B6FFD510187}"/>
              </a:ext>
            </a:extLst>
          </p:cNvPr>
          <p:cNvSpPr/>
          <p:nvPr/>
        </p:nvSpPr>
        <p:spPr>
          <a:xfrm>
            <a:off x="0" y="6306559"/>
            <a:ext cx="12192000" cy="554038"/>
          </a:xfrm>
          <a:prstGeom prst="rect">
            <a:avLst/>
          </a:prstGeom>
          <a:gradFill flip="none" rotWithShape="1">
            <a:gsLst>
              <a:gs pos="0">
                <a:srgbClr val="D9642F"/>
              </a:gs>
              <a:gs pos="68000">
                <a:srgbClr val="E4792F">
                  <a:alpha val="44706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3BC96F9-438D-433F-84F4-4BAC680479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1668" y="6429689"/>
            <a:ext cx="834866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chemeClr val="bg1"/>
                </a:solidFill>
                <a:latin typeface="Termina Medium" panose="00000600000000000000" pitchFamily="50" charset="0"/>
              </a:rPr>
              <a:t>WATER VILLAS WITH POOL – AERIAL VIEW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06" name="Picture 2" descr="A wooden bench sitting next to a body of water&#10;&#10;Description generated with high confidence">
            <a:extLst>
              <a:ext uri="{FF2B5EF4-FFF2-40B4-BE49-F238E27FC236}">
                <a16:creationId xmlns:a16="http://schemas.microsoft.com/office/drawing/2014/main" id="{4CEC9BA0-E097-4E89-B0B6-E85FBF8F99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12188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6FFCC6D-05CF-4FF7-AC6F-D071244BF940}"/>
              </a:ext>
            </a:extLst>
          </p:cNvPr>
          <p:cNvSpPr/>
          <p:nvPr/>
        </p:nvSpPr>
        <p:spPr>
          <a:xfrm>
            <a:off x="0" y="6306559"/>
            <a:ext cx="12192000" cy="554038"/>
          </a:xfrm>
          <a:prstGeom prst="rect">
            <a:avLst/>
          </a:prstGeom>
          <a:gradFill flip="none" rotWithShape="1">
            <a:gsLst>
              <a:gs pos="0">
                <a:srgbClr val="D9642F"/>
              </a:gs>
              <a:gs pos="68000">
                <a:srgbClr val="E4792F">
                  <a:alpha val="44706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B13A17F-C2FF-49F1-995D-7E580DBC2E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1668" y="6429689"/>
            <a:ext cx="834866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chemeClr val="bg1"/>
                </a:solidFill>
                <a:latin typeface="Termina Medium" panose="00000600000000000000" pitchFamily="50" charset="0"/>
              </a:rPr>
              <a:t>WATER VILLA WITH POOL – VIEW FROM THE DECK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8E8E43E-CE72-47D7-B239-7931BD89C0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82505"/>
            <a:ext cx="12197500" cy="814050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6FFCC6D-05CF-4FF7-AC6F-D071244BF940}"/>
              </a:ext>
            </a:extLst>
          </p:cNvPr>
          <p:cNvSpPr/>
          <p:nvPr/>
        </p:nvSpPr>
        <p:spPr>
          <a:xfrm>
            <a:off x="0" y="6306559"/>
            <a:ext cx="12192000" cy="554038"/>
          </a:xfrm>
          <a:prstGeom prst="rect">
            <a:avLst/>
          </a:prstGeom>
          <a:gradFill flip="none" rotWithShape="1">
            <a:gsLst>
              <a:gs pos="0">
                <a:srgbClr val="D9642F"/>
              </a:gs>
              <a:gs pos="68000">
                <a:srgbClr val="E4792F">
                  <a:alpha val="44706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B13A17F-C2FF-49F1-995D-7E580DBC2E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1668" y="6429689"/>
            <a:ext cx="834866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chemeClr val="bg1"/>
                </a:solidFill>
                <a:latin typeface="Termina Medium" panose="00000600000000000000" pitchFamily="50" charset="0"/>
              </a:rPr>
              <a:t>WATER VILLA – VIEW FROM THE DECK</a:t>
            </a:r>
          </a:p>
        </p:txBody>
      </p:sp>
    </p:spTree>
    <p:extLst>
      <p:ext uri="{BB962C8B-B14F-4D97-AF65-F5344CB8AC3E}">
        <p14:creationId xmlns:p14="http://schemas.microsoft.com/office/powerpoint/2010/main" val="3582119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0405E9-1704-4303-ADC1-251A739BE6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534" y="0"/>
            <a:ext cx="111269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61611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8D2C428-0198-4200-A53C-1035A53105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F846C52-E5FD-4D40-9B76-46022B195013}"/>
              </a:ext>
            </a:extLst>
          </p:cNvPr>
          <p:cNvSpPr/>
          <p:nvPr/>
        </p:nvSpPr>
        <p:spPr>
          <a:xfrm>
            <a:off x="0" y="6306559"/>
            <a:ext cx="12192000" cy="554038"/>
          </a:xfrm>
          <a:prstGeom prst="rect">
            <a:avLst/>
          </a:prstGeom>
          <a:gradFill flip="none" rotWithShape="1">
            <a:gsLst>
              <a:gs pos="0">
                <a:srgbClr val="D9642F"/>
              </a:gs>
              <a:gs pos="68000">
                <a:srgbClr val="E4792F">
                  <a:alpha val="44706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EC49859-C70E-4A8C-A79D-554EE02369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1668" y="6429689"/>
            <a:ext cx="834866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chemeClr val="bg1"/>
                </a:solidFill>
                <a:latin typeface="Termina Medium" panose="00000600000000000000" pitchFamily="50" charset="0"/>
              </a:rPr>
              <a:t>HONEYMOON SELECT OCEAN VILLAS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4" name="Picture 4" descr="A bedroom with a large bed in a room&#10;&#10;Description generated with very high confidence">
            <a:extLst>
              <a:ext uri="{FF2B5EF4-FFF2-40B4-BE49-F238E27FC236}">
                <a16:creationId xmlns:a16="http://schemas.microsoft.com/office/drawing/2014/main" id="{060B3C83-9721-4C84-AEC5-0B3567C5E5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12188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B8F56A0-D83A-4D10-B2B4-BDD374FFE108}"/>
              </a:ext>
            </a:extLst>
          </p:cNvPr>
          <p:cNvSpPr/>
          <p:nvPr/>
        </p:nvSpPr>
        <p:spPr>
          <a:xfrm>
            <a:off x="0" y="6306559"/>
            <a:ext cx="12192000" cy="554038"/>
          </a:xfrm>
          <a:prstGeom prst="rect">
            <a:avLst/>
          </a:prstGeom>
          <a:gradFill flip="none" rotWithShape="1">
            <a:gsLst>
              <a:gs pos="0">
                <a:srgbClr val="D9642F"/>
              </a:gs>
              <a:gs pos="68000">
                <a:srgbClr val="E4792F">
                  <a:alpha val="44706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699806D-DD63-4DA5-9C1C-642569B23E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1668" y="6429689"/>
            <a:ext cx="834866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chemeClr val="bg1"/>
                </a:solidFill>
                <a:latin typeface="Termina Medium" panose="00000600000000000000" pitchFamily="50" charset="0"/>
              </a:rPr>
              <a:t>HONEYMOON SELECT OCEAN VILLAS – BEDROOM VIEW</a:t>
            </a:r>
          </a:p>
        </p:txBody>
      </p:sp>
    </p:spTree>
    <p:extLst>
      <p:ext uri="{BB962C8B-B14F-4D97-AF65-F5344CB8AC3E}">
        <p14:creationId xmlns:p14="http://schemas.microsoft.com/office/powerpoint/2010/main" val="2273894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78" name="Picture 4" descr="A large room&#10;&#10;Description generated with very high confidence">
            <a:extLst>
              <a:ext uri="{FF2B5EF4-FFF2-40B4-BE49-F238E27FC236}">
                <a16:creationId xmlns:a16="http://schemas.microsoft.com/office/drawing/2014/main" id="{441B726C-0917-4149-AD25-DE826A7A31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12188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C79C620-F598-4D63-9D04-408241712F34}"/>
              </a:ext>
            </a:extLst>
          </p:cNvPr>
          <p:cNvSpPr/>
          <p:nvPr/>
        </p:nvSpPr>
        <p:spPr>
          <a:xfrm>
            <a:off x="0" y="6306559"/>
            <a:ext cx="12192000" cy="554038"/>
          </a:xfrm>
          <a:prstGeom prst="rect">
            <a:avLst/>
          </a:prstGeom>
          <a:gradFill flip="none" rotWithShape="1">
            <a:gsLst>
              <a:gs pos="0">
                <a:srgbClr val="D9642F"/>
              </a:gs>
              <a:gs pos="68000">
                <a:srgbClr val="E4792F">
                  <a:alpha val="44706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D7B6C28-CF70-4363-93DC-3020481363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1668" y="6429689"/>
            <a:ext cx="834866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chemeClr val="bg1"/>
                </a:solidFill>
                <a:latin typeface="Termina Medium" panose="00000600000000000000" pitchFamily="50" charset="0"/>
              </a:rPr>
              <a:t>HONEYMOON SELECT OCEAN VILLAS – BATHROOM AREA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02" name="Picture 4">
            <a:extLst>
              <a:ext uri="{FF2B5EF4-FFF2-40B4-BE49-F238E27FC236}">
                <a16:creationId xmlns:a16="http://schemas.microsoft.com/office/drawing/2014/main" id="{B6FB7591-F836-4094-8718-0EBE366F51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88" y="893"/>
            <a:ext cx="12188825" cy="6856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3ED4D4C-15F0-428A-B61E-2176B62DFA74}"/>
              </a:ext>
            </a:extLst>
          </p:cNvPr>
          <p:cNvSpPr/>
          <p:nvPr/>
        </p:nvSpPr>
        <p:spPr>
          <a:xfrm>
            <a:off x="0" y="6306559"/>
            <a:ext cx="12192000" cy="554038"/>
          </a:xfrm>
          <a:prstGeom prst="rect">
            <a:avLst/>
          </a:prstGeom>
          <a:gradFill flip="none" rotWithShape="1">
            <a:gsLst>
              <a:gs pos="0">
                <a:srgbClr val="D9642F"/>
              </a:gs>
              <a:gs pos="68000">
                <a:srgbClr val="E4792F">
                  <a:alpha val="44706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BE0BDD5-17E1-47CC-B086-22F57D528E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1668" y="6429689"/>
            <a:ext cx="834866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chemeClr val="bg1"/>
                </a:solidFill>
                <a:latin typeface="Termina Medium" panose="00000600000000000000" pitchFamily="50" charset="0"/>
              </a:rPr>
              <a:t>HONEYMOON SELECT OCEAN VILLAS – DECK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6" name="Picture 2">
            <a:extLst>
              <a:ext uri="{FF2B5EF4-FFF2-40B4-BE49-F238E27FC236}">
                <a16:creationId xmlns:a16="http://schemas.microsoft.com/office/drawing/2014/main" id="{9349B303-0387-48B0-9D49-D814CA0219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88" y="893"/>
            <a:ext cx="12188825" cy="6856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D9D3830-DC72-4DD9-8E07-607D592919C7}"/>
              </a:ext>
            </a:extLst>
          </p:cNvPr>
          <p:cNvSpPr/>
          <p:nvPr/>
        </p:nvSpPr>
        <p:spPr>
          <a:xfrm>
            <a:off x="0" y="6306559"/>
            <a:ext cx="12192000" cy="554038"/>
          </a:xfrm>
          <a:prstGeom prst="rect">
            <a:avLst/>
          </a:prstGeom>
          <a:gradFill flip="none" rotWithShape="1">
            <a:gsLst>
              <a:gs pos="0">
                <a:srgbClr val="D9642F"/>
              </a:gs>
              <a:gs pos="68000">
                <a:srgbClr val="E4792F">
                  <a:alpha val="44706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EF1FB1D-85DF-4B50-B490-049FF7939F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1668" y="6429689"/>
            <a:ext cx="834866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chemeClr val="bg1"/>
                </a:solidFill>
                <a:latin typeface="Termina Medium" panose="00000600000000000000" pitchFamily="50" charset="0"/>
              </a:rPr>
              <a:t>THE COURTYARD – AERIAL</a:t>
            </a:r>
          </a:p>
        </p:txBody>
      </p:sp>
    </p:spTree>
    <p:extLst>
      <p:ext uri="{BB962C8B-B14F-4D97-AF65-F5344CB8AC3E}">
        <p14:creationId xmlns:p14="http://schemas.microsoft.com/office/powerpoint/2010/main" val="1954553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6" name="Picture 2" descr="A room filled with furniture and a large window&#10;&#10;Description generated with very high confidence">
            <a:extLst>
              <a:ext uri="{FF2B5EF4-FFF2-40B4-BE49-F238E27FC236}">
                <a16:creationId xmlns:a16="http://schemas.microsoft.com/office/drawing/2014/main" id="{9349B303-0387-48B0-9D49-D814CA0219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12188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EBCCE66-7E06-44B2-88AF-00006795820D}"/>
              </a:ext>
            </a:extLst>
          </p:cNvPr>
          <p:cNvSpPr/>
          <p:nvPr/>
        </p:nvSpPr>
        <p:spPr>
          <a:xfrm>
            <a:off x="9014691" y="229393"/>
            <a:ext cx="2946400" cy="943625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86000"/>
                </a:schemeClr>
              </a:gs>
              <a:gs pos="100000">
                <a:schemeClr val="bg2">
                  <a:lumMod val="10000"/>
                  <a:alpha val="4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ACC090B-4C73-47FB-887F-75004490A5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14691" y="504103"/>
            <a:ext cx="29464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chemeClr val="bg1"/>
                </a:solidFill>
              </a:rPr>
              <a:t>Capacity : 252 Covers</a:t>
            </a:r>
            <a:endParaRPr lang="en-US" altLang="en-US" sz="2000" i="1" dirty="0">
              <a:solidFill>
                <a:schemeClr val="bg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D9D3830-DC72-4DD9-8E07-607D592919C7}"/>
              </a:ext>
            </a:extLst>
          </p:cNvPr>
          <p:cNvSpPr/>
          <p:nvPr/>
        </p:nvSpPr>
        <p:spPr>
          <a:xfrm>
            <a:off x="0" y="6306559"/>
            <a:ext cx="12192000" cy="554038"/>
          </a:xfrm>
          <a:prstGeom prst="rect">
            <a:avLst/>
          </a:prstGeom>
          <a:gradFill flip="none" rotWithShape="1">
            <a:gsLst>
              <a:gs pos="0">
                <a:srgbClr val="D9642F"/>
              </a:gs>
              <a:gs pos="68000">
                <a:srgbClr val="E4792F">
                  <a:alpha val="44706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EF1FB1D-85DF-4B50-B490-049FF7939F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1668" y="6429689"/>
            <a:ext cx="834866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chemeClr val="bg1"/>
                </a:solidFill>
                <a:latin typeface="Termina Medium" panose="00000600000000000000" pitchFamily="50" charset="0"/>
              </a:rPr>
              <a:t>THE COURTYARD – ALL-DAY DINING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9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4" name="Picture 2">
            <a:extLst>
              <a:ext uri="{FF2B5EF4-FFF2-40B4-BE49-F238E27FC236}">
                <a16:creationId xmlns:a16="http://schemas.microsoft.com/office/drawing/2014/main" id="{B9C7B333-366F-4D2D-82F0-2304EB1EDA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88" y="893"/>
            <a:ext cx="12188825" cy="6856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5FF17E3-B20D-4BF9-BA35-247FE397982D}"/>
              </a:ext>
            </a:extLst>
          </p:cNvPr>
          <p:cNvSpPr/>
          <p:nvPr/>
        </p:nvSpPr>
        <p:spPr>
          <a:xfrm>
            <a:off x="0" y="6306559"/>
            <a:ext cx="12192000" cy="554038"/>
          </a:xfrm>
          <a:prstGeom prst="rect">
            <a:avLst/>
          </a:prstGeom>
          <a:gradFill flip="none" rotWithShape="1">
            <a:gsLst>
              <a:gs pos="0">
                <a:srgbClr val="D9642F"/>
              </a:gs>
              <a:gs pos="68000">
                <a:srgbClr val="E4792F">
                  <a:alpha val="44706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E99D06F-EF67-4545-A7B4-07B6D19141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1668" y="6429689"/>
            <a:ext cx="834866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chemeClr val="bg1"/>
                </a:solidFill>
                <a:latin typeface="Termina Medium" panose="00000600000000000000" pitchFamily="50" charset="0"/>
              </a:rPr>
              <a:t>THE COURTYARD – OUTDOOR SEATING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698" name="Picture 4">
            <a:extLst>
              <a:ext uri="{FF2B5EF4-FFF2-40B4-BE49-F238E27FC236}">
                <a16:creationId xmlns:a16="http://schemas.microsoft.com/office/drawing/2014/main" id="{966C394E-B6B4-4A28-BCDC-2E24CF12B6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88" y="893"/>
            <a:ext cx="12188825" cy="6856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72DA96C-2EBD-4151-8097-EE927F68A64E}"/>
              </a:ext>
            </a:extLst>
          </p:cNvPr>
          <p:cNvSpPr/>
          <p:nvPr/>
        </p:nvSpPr>
        <p:spPr>
          <a:xfrm>
            <a:off x="0" y="6306559"/>
            <a:ext cx="12192000" cy="554038"/>
          </a:xfrm>
          <a:prstGeom prst="rect">
            <a:avLst/>
          </a:prstGeom>
          <a:gradFill flip="none" rotWithShape="1">
            <a:gsLst>
              <a:gs pos="0">
                <a:srgbClr val="D9642F"/>
              </a:gs>
              <a:gs pos="68000">
                <a:srgbClr val="E4792F">
                  <a:alpha val="44706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BA49B9F-16A7-447D-A048-15DCC4837F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1668" y="6429689"/>
            <a:ext cx="834866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chemeClr val="bg1"/>
                </a:solidFill>
                <a:latin typeface="Termina Medium" panose="00000600000000000000" pitchFamily="50" charset="0"/>
              </a:rPr>
              <a:t>THE SANGS – MAIN POOL BAR</a:t>
            </a:r>
          </a:p>
        </p:txBody>
      </p:sp>
    </p:spTree>
    <p:extLst>
      <p:ext uri="{BB962C8B-B14F-4D97-AF65-F5344CB8AC3E}">
        <p14:creationId xmlns:p14="http://schemas.microsoft.com/office/powerpoint/2010/main" val="465466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698" name="Picture 4">
            <a:extLst>
              <a:ext uri="{FF2B5EF4-FFF2-40B4-BE49-F238E27FC236}">
                <a16:creationId xmlns:a16="http://schemas.microsoft.com/office/drawing/2014/main" id="{966C394E-B6B4-4A28-BCDC-2E24CF12B6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88" y="893"/>
            <a:ext cx="12188825" cy="6856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1CEE88D-860A-4AE1-990F-A8C2E6173021}"/>
              </a:ext>
            </a:extLst>
          </p:cNvPr>
          <p:cNvSpPr/>
          <p:nvPr/>
        </p:nvSpPr>
        <p:spPr>
          <a:xfrm>
            <a:off x="0" y="6306559"/>
            <a:ext cx="12192000" cy="554038"/>
          </a:xfrm>
          <a:prstGeom prst="rect">
            <a:avLst/>
          </a:prstGeom>
          <a:gradFill flip="none" rotWithShape="1">
            <a:gsLst>
              <a:gs pos="0">
                <a:srgbClr val="D9642F"/>
              </a:gs>
              <a:gs pos="68000">
                <a:srgbClr val="E4792F">
                  <a:alpha val="44706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0CADC92-3A47-4595-A224-FA29D9A081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1668" y="6429689"/>
            <a:ext cx="834866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chemeClr val="bg1"/>
                </a:solidFill>
                <a:latin typeface="Termina Medium" panose="00000600000000000000" pitchFamily="50" charset="0"/>
              </a:rPr>
              <a:t>THE SANGS – MAIN POOL BAR</a:t>
            </a:r>
          </a:p>
        </p:txBody>
      </p:sp>
    </p:spTree>
    <p:extLst>
      <p:ext uri="{BB962C8B-B14F-4D97-AF65-F5344CB8AC3E}">
        <p14:creationId xmlns:p14="http://schemas.microsoft.com/office/powerpoint/2010/main" val="2848006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722" name="Picture 2" descr="A room filled with furniture and a table&#10;&#10;Description generated with very high confidence">
            <a:extLst>
              <a:ext uri="{FF2B5EF4-FFF2-40B4-BE49-F238E27FC236}">
                <a16:creationId xmlns:a16="http://schemas.microsoft.com/office/drawing/2014/main" id="{A8C4FFAC-15E2-47C8-B85B-54E891132D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12188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7F3C831-B63D-4548-87A5-F68654B370ED}"/>
              </a:ext>
            </a:extLst>
          </p:cNvPr>
          <p:cNvSpPr/>
          <p:nvPr/>
        </p:nvSpPr>
        <p:spPr>
          <a:xfrm>
            <a:off x="0" y="6306559"/>
            <a:ext cx="12192000" cy="554038"/>
          </a:xfrm>
          <a:prstGeom prst="rect">
            <a:avLst/>
          </a:prstGeom>
          <a:gradFill flip="none" rotWithShape="1">
            <a:gsLst>
              <a:gs pos="0">
                <a:srgbClr val="D9642F"/>
              </a:gs>
              <a:gs pos="68000">
                <a:srgbClr val="E4792F">
                  <a:alpha val="44706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577B3C5-2A04-4DAF-A843-6E3A5D30C7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1668" y="6429689"/>
            <a:ext cx="834866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chemeClr val="bg1"/>
                </a:solidFill>
                <a:latin typeface="Termina Medium" panose="00000600000000000000" pitchFamily="50" charset="0"/>
              </a:rPr>
              <a:t>THE SANGS – MAIN POOL BAR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316211-A80B-6F48-83EB-26AE0876F8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6923" y="455610"/>
            <a:ext cx="7508846" cy="327606"/>
          </a:xfrm>
        </p:spPr>
        <p:txBody>
          <a:bodyPr>
            <a:normAutofit fontScale="90000"/>
          </a:bodyPr>
          <a:lstStyle/>
          <a:p>
            <a:r>
              <a:rPr lang="en-US" sz="2000" i="1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THE LOBI PLAN</a:t>
            </a:r>
            <a:endParaRPr lang="en-MV" sz="20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B6B6943-5072-8348-95DD-E381E65EDC0C}"/>
              </a:ext>
            </a:extLst>
          </p:cNvPr>
          <p:cNvCxnSpPr/>
          <p:nvPr/>
        </p:nvCxnSpPr>
        <p:spPr>
          <a:xfrm>
            <a:off x="953729" y="236740"/>
            <a:ext cx="1047135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B28F7528-499F-5B49-9D5B-10FB300CCF88}"/>
              </a:ext>
            </a:extLst>
          </p:cNvPr>
          <p:cNvSpPr txBox="1"/>
          <p:nvPr/>
        </p:nvSpPr>
        <p:spPr>
          <a:xfrm>
            <a:off x="8405769" y="294602"/>
            <a:ext cx="319999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800" spc="36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OBLU-LOBIGILI.COM</a:t>
            </a:r>
            <a:endParaRPr lang="en-MV" sz="800" spc="36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653E7D-86B1-4889-9A2C-9F1E3B362055}"/>
              </a:ext>
            </a:extLst>
          </p:cNvPr>
          <p:cNvSpPr txBox="1"/>
          <p:nvPr/>
        </p:nvSpPr>
        <p:spPr>
          <a:xfrm>
            <a:off x="475557" y="2262747"/>
            <a:ext cx="5044397" cy="27365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rgbClr val="26AEBF"/>
                </a:solidFill>
                <a:latin typeface="Centra No2" pitchFamily="2" charset="0"/>
                <a:ea typeface="Centra No2" pitchFamily="2" charset="0"/>
              </a:rPr>
              <a:t>Complimentary airport transfer by speedboat on arrival and departure.</a:t>
            </a:r>
          </a:p>
          <a:p>
            <a:pPr algn="just">
              <a:lnSpc>
                <a:spcPct val="150000"/>
              </a:lnSpc>
            </a:pPr>
            <a:endParaRPr lang="en-US" sz="1200" dirty="0">
              <a:solidFill>
                <a:srgbClr val="919193"/>
              </a:solidFill>
              <a:latin typeface="Centra No2" pitchFamily="2" charset="0"/>
              <a:ea typeface="Centra No2" pitchFamily="2" charset="0"/>
            </a:endParaRPr>
          </a:p>
          <a:p>
            <a:pPr marL="171450" indent="-1714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rgbClr val="919193"/>
                </a:solidFill>
                <a:latin typeface="Centra No2" pitchFamily="2" charset="0"/>
                <a:ea typeface="Centra No2" pitchFamily="2" charset="0"/>
              </a:rPr>
              <a:t>Sangeli island is just a 50-minute speedboat ride from </a:t>
            </a:r>
            <a:r>
              <a:rPr lang="en-US" sz="1000" dirty="0" err="1">
                <a:solidFill>
                  <a:srgbClr val="919193"/>
                </a:solidFill>
                <a:latin typeface="Centra No2" pitchFamily="2" charset="0"/>
                <a:ea typeface="Centra No2" pitchFamily="2" charset="0"/>
              </a:rPr>
              <a:t>Malé</a:t>
            </a:r>
            <a:r>
              <a:rPr lang="en-US" sz="1000" dirty="0">
                <a:solidFill>
                  <a:srgbClr val="919193"/>
                </a:solidFill>
                <a:latin typeface="Centra No2" pitchFamily="2" charset="0"/>
                <a:ea typeface="Centra No2" pitchFamily="2" charset="0"/>
              </a:rPr>
              <a:t> International Airport.</a:t>
            </a:r>
          </a:p>
          <a:p>
            <a:pPr marL="171450" indent="-1714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000" dirty="0">
              <a:solidFill>
                <a:srgbClr val="919193"/>
              </a:solidFill>
              <a:latin typeface="Centra No2" pitchFamily="2" charset="0"/>
              <a:ea typeface="Centra No2" pitchFamily="2" charset="0"/>
            </a:endParaRPr>
          </a:p>
          <a:p>
            <a:pPr marL="171450" indent="-1714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rgbClr val="919193"/>
                </a:solidFill>
                <a:latin typeface="Centra No2" pitchFamily="2" charset="0"/>
                <a:ea typeface="Centra No2" pitchFamily="2" charset="0"/>
              </a:rPr>
              <a:t>On the day of arrival, guests are met by our representatives at the airport and escorted to the speedboat jetty for their ride to the exotic Sangeli island.</a:t>
            </a:r>
          </a:p>
          <a:p>
            <a:pPr marL="171450" indent="-1714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000" dirty="0">
              <a:solidFill>
                <a:srgbClr val="919193"/>
              </a:solidFill>
              <a:latin typeface="Centra No2" pitchFamily="2" charset="0"/>
              <a:ea typeface="Centra No2" pitchFamily="2" charset="0"/>
            </a:endParaRPr>
          </a:p>
          <a:p>
            <a:pPr marL="171450" indent="-1714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rgbClr val="919193"/>
                </a:solidFill>
                <a:latin typeface="Centra No2" pitchFamily="2" charset="0"/>
                <a:ea typeface="Centra No2" pitchFamily="2" charset="0"/>
              </a:rPr>
              <a:t>Chilled water and refreshing face towels are served in the speedboat and a boat host is at hand to ensure a smooth journey.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4DF4A818-8A16-48D4-9704-F66873636381}"/>
              </a:ext>
            </a:extLst>
          </p:cNvPr>
          <p:cNvSpPr txBox="1">
            <a:spLocks/>
          </p:cNvSpPr>
          <p:nvPr/>
        </p:nvSpPr>
        <p:spPr>
          <a:xfrm>
            <a:off x="475557" y="1240983"/>
            <a:ext cx="4874764" cy="7967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dirty="0">
                <a:solidFill>
                  <a:srgbClr val="D96330"/>
                </a:solidFill>
                <a:latin typeface="Termina Demi" panose="00000700000000000000" pitchFamily="50" charset="0"/>
                <a:ea typeface="Centra No2 Medium" pitchFamily="2" charset="0"/>
                <a:cs typeface="Times New Roman" panose="02020603050405020304" pitchFamily="18" charset="0"/>
              </a:rPr>
              <a:t>ARRIVAL &amp; DEPARTURE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3FAEA2D-4C7F-4C62-9D86-DA3951072E46}"/>
              </a:ext>
            </a:extLst>
          </p:cNvPr>
          <p:cNvCxnSpPr/>
          <p:nvPr/>
        </p:nvCxnSpPr>
        <p:spPr>
          <a:xfrm flipV="1">
            <a:off x="5974672" y="2636668"/>
            <a:ext cx="0" cy="3204839"/>
          </a:xfrm>
          <a:prstGeom prst="line">
            <a:avLst/>
          </a:prstGeom>
          <a:ln>
            <a:solidFill>
              <a:srgbClr val="D963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1DE2BE0-108B-40DD-816E-6AC1D8476115}"/>
              </a:ext>
            </a:extLst>
          </p:cNvPr>
          <p:cNvCxnSpPr>
            <a:cxnSpLocks/>
          </p:cNvCxnSpPr>
          <p:nvPr/>
        </p:nvCxnSpPr>
        <p:spPr>
          <a:xfrm>
            <a:off x="838200" y="6629603"/>
            <a:ext cx="10586884" cy="0"/>
          </a:xfrm>
          <a:prstGeom prst="line">
            <a:avLst/>
          </a:prstGeom>
          <a:ln>
            <a:solidFill>
              <a:srgbClr val="D963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3C5AE393-D4AB-45E4-AF4D-10C1CF549705}"/>
              </a:ext>
            </a:extLst>
          </p:cNvPr>
          <p:cNvSpPr txBox="1"/>
          <p:nvPr/>
        </p:nvSpPr>
        <p:spPr>
          <a:xfrm>
            <a:off x="356096" y="323334"/>
            <a:ext cx="29594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Larken-MediumItalic" panose="00000600000000000000" pitchFamily="2" charset="0"/>
              </a:rPr>
              <a:t>THE SERENITY PLAN </a:t>
            </a:r>
            <a:r>
              <a:rPr lang="en-US" sz="2000" baseline="30000" dirty="0">
                <a:solidFill>
                  <a:schemeClr val="bg1"/>
                </a:solidFill>
                <a:latin typeface="Larken-MediumItalic" panose="00000600000000000000" pitchFamily="2" charset="0"/>
              </a:rPr>
              <a:t>TM</a:t>
            </a:r>
            <a:r>
              <a:rPr lang="en-US" sz="2000" dirty="0">
                <a:solidFill>
                  <a:schemeClr val="bg1"/>
                </a:solidFill>
                <a:latin typeface="Larken-MediumItalic" panose="00000600000000000000" pitchFamily="2" charset="0"/>
              </a:rPr>
              <a:t>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6244B54-0F6B-4D2B-B9F4-B0FA9FA3C1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993"/>
            <a:ext cx="12192000" cy="1016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9841BB0-155A-4139-AF8C-27EEDB42F48D}"/>
              </a:ext>
            </a:extLst>
          </p:cNvPr>
          <p:cNvSpPr txBox="1"/>
          <p:nvPr/>
        </p:nvSpPr>
        <p:spPr>
          <a:xfrm>
            <a:off x="356096" y="325327"/>
            <a:ext cx="29594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Larken-MediumItalic" panose="00000600000000000000" pitchFamily="2" charset="0"/>
              </a:rPr>
              <a:t>THE SERENITY PLAN </a:t>
            </a:r>
            <a:r>
              <a:rPr lang="en-US" sz="2000" baseline="30000" dirty="0">
                <a:solidFill>
                  <a:schemeClr val="bg1"/>
                </a:solidFill>
                <a:latin typeface="Larken-MediumItalic" panose="00000600000000000000" pitchFamily="2" charset="0"/>
              </a:rPr>
              <a:t>TM</a:t>
            </a:r>
            <a:r>
              <a:rPr lang="en-US" sz="2000" dirty="0">
                <a:solidFill>
                  <a:schemeClr val="bg1"/>
                </a:solidFill>
                <a:latin typeface="Larken-MediumItalic" panose="00000600000000000000" pitchFamily="2" charset="0"/>
              </a:rPr>
              <a:t> </a:t>
            </a: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0F1F6C3B-6F2D-4B13-B20A-252F0A8660C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031479" y="1454099"/>
          <a:ext cx="4693351" cy="49492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6260040" imgH="6601320" progId="">
                  <p:embed/>
                </p:oleObj>
              </mc:Choice>
              <mc:Fallback>
                <p:oleObj r:id="rId4" imgW="6260040" imgH="6601320" progId="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0F1F6C3B-6F2D-4B13-B20A-252F0A8660C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031479" y="1454099"/>
                        <a:ext cx="4693351" cy="49492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2919114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746" name="Picture 4" descr="A large pool of water&#10;&#10;Description generated with high confidence">
            <a:extLst>
              <a:ext uri="{FF2B5EF4-FFF2-40B4-BE49-F238E27FC236}">
                <a16:creationId xmlns:a16="http://schemas.microsoft.com/office/drawing/2014/main" id="{28C2A0BE-8271-4774-9EBE-EA95FD21EF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12188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DDE476B-CECD-4F93-B0CA-3D0B811A8689}"/>
              </a:ext>
            </a:extLst>
          </p:cNvPr>
          <p:cNvSpPr/>
          <p:nvPr/>
        </p:nvSpPr>
        <p:spPr>
          <a:xfrm>
            <a:off x="0" y="6306559"/>
            <a:ext cx="12192000" cy="554038"/>
          </a:xfrm>
          <a:prstGeom prst="rect">
            <a:avLst/>
          </a:prstGeom>
          <a:gradFill flip="none" rotWithShape="1">
            <a:gsLst>
              <a:gs pos="0">
                <a:srgbClr val="D9642F"/>
              </a:gs>
              <a:gs pos="68000">
                <a:srgbClr val="E4792F">
                  <a:alpha val="44706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5C40CEE-4B50-4C42-8F1F-9D282C4C49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1668" y="6429689"/>
            <a:ext cx="834866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chemeClr val="bg1"/>
                </a:solidFill>
                <a:latin typeface="Termina Medium" panose="00000600000000000000" pitchFamily="50" charset="0"/>
              </a:rPr>
              <a:t>ONE BANYAN POOL – ADULTS ONLY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794" name="Picture 4" descr="A piece of cake on a plate&#10;&#10;Description generated with very high confidence">
            <a:extLst>
              <a:ext uri="{FF2B5EF4-FFF2-40B4-BE49-F238E27FC236}">
                <a16:creationId xmlns:a16="http://schemas.microsoft.com/office/drawing/2014/main" id="{9354FAE5-831A-414E-98B1-224A74B089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12188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8CE0E0D-0E8E-4CEE-95BD-B960EF09D46F}"/>
              </a:ext>
            </a:extLst>
          </p:cNvPr>
          <p:cNvSpPr/>
          <p:nvPr/>
        </p:nvSpPr>
        <p:spPr>
          <a:xfrm>
            <a:off x="0" y="6306559"/>
            <a:ext cx="12192000" cy="554038"/>
          </a:xfrm>
          <a:prstGeom prst="rect">
            <a:avLst/>
          </a:prstGeom>
          <a:gradFill flip="none" rotWithShape="1">
            <a:gsLst>
              <a:gs pos="0">
                <a:srgbClr val="D9642F"/>
              </a:gs>
              <a:gs pos="68000">
                <a:srgbClr val="E4792F">
                  <a:alpha val="44706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6E04FE5-602A-4836-8680-3CA01DEB98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1668" y="6429689"/>
            <a:ext cx="834866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chemeClr val="bg1"/>
                </a:solidFill>
                <a:latin typeface="Termina Medium" panose="00000600000000000000" pitchFamily="50" charset="0"/>
              </a:rPr>
              <a:t>JUST GRILL &amp; JUSTWOK– SPECIALTY CUISINE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794" name="Picture 4">
            <a:extLst>
              <a:ext uri="{FF2B5EF4-FFF2-40B4-BE49-F238E27FC236}">
                <a16:creationId xmlns:a16="http://schemas.microsoft.com/office/drawing/2014/main" id="{9354FAE5-831A-414E-98B1-224A74B089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88" y="893"/>
            <a:ext cx="12188825" cy="6856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2EB14C5-81BD-4DF7-B71E-519A2718F0EC}"/>
              </a:ext>
            </a:extLst>
          </p:cNvPr>
          <p:cNvSpPr/>
          <p:nvPr/>
        </p:nvSpPr>
        <p:spPr>
          <a:xfrm>
            <a:off x="0" y="6306559"/>
            <a:ext cx="12192000" cy="554038"/>
          </a:xfrm>
          <a:prstGeom prst="rect">
            <a:avLst/>
          </a:prstGeom>
          <a:gradFill flip="none" rotWithShape="1">
            <a:gsLst>
              <a:gs pos="0">
                <a:srgbClr val="D9642F"/>
              </a:gs>
              <a:gs pos="68000">
                <a:srgbClr val="E4792F">
                  <a:alpha val="44706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D342344-67CA-4560-937F-C0E5BAD234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1668" y="6429689"/>
            <a:ext cx="834866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chemeClr val="bg1"/>
                </a:solidFill>
                <a:latin typeface="Termina Medium" panose="00000600000000000000" pitchFamily="50" charset="0"/>
              </a:rPr>
              <a:t>SUNSET DINNER</a:t>
            </a:r>
          </a:p>
        </p:txBody>
      </p:sp>
    </p:spTree>
    <p:extLst>
      <p:ext uri="{BB962C8B-B14F-4D97-AF65-F5344CB8AC3E}">
        <p14:creationId xmlns:p14="http://schemas.microsoft.com/office/powerpoint/2010/main" val="642579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818" name="Picture 2" descr="A blue pool of water&#10;&#10;Description generated with very high confidence">
            <a:extLst>
              <a:ext uri="{FF2B5EF4-FFF2-40B4-BE49-F238E27FC236}">
                <a16:creationId xmlns:a16="http://schemas.microsoft.com/office/drawing/2014/main" id="{474078AA-B840-4A6F-8877-C1B5F868D7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12188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56F326D-9001-4268-9A55-D4A4B2E5B7D8}"/>
              </a:ext>
            </a:extLst>
          </p:cNvPr>
          <p:cNvSpPr/>
          <p:nvPr/>
        </p:nvSpPr>
        <p:spPr>
          <a:xfrm>
            <a:off x="0" y="6306559"/>
            <a:ext cx="12192000" cy="554038"/>
          </a:xfrm>
          <a:prstGeom prst="rect">
            <a:avLst/>
          </a:prstGeom>
          <a:gradFill flip="none" rotWithShape="1">
            <a:gsLst>
              <a:gs pos="0">
                <a:srgbClr val="D9642F"/>
              </a:gs>
              <a:gs pos="68000">
                <a:srgbClr val="E4792F">
                  <a:alpha val="44706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E828942-1CBC-4EE7-BDF3-10E16AC6A9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1668" y="6429689"/>
            <a:ext cx="834866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chemeClr val="bg1"/>
                </a:solidFill>
                <a:latin typeface="Termina Medium" panose="00000600000000000000" pitchFamily="50" charset="0"/>
              </a:rPr>
              <a:t>WATERSPORTS IN SANGELI LAGOON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42" name="Picture 2" descr="A turtle swimming under water&#10;&#10;Description generated with very high confidence">
            <a:extLst>
              <a:ext uri="{FF2B5EF4-FFF2-40B4-BE49-F238E27FC236}">
                <a16:creationId xmlns:a16="http://schemas.microsoft.com/office/drawing/2014/main" id="{DC983DA8-1856-46FA-A6EB-BA7BD6841A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12188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AD9C2D6-4185-4B4B-B41B-36D91E45A928}"/>
              </a:ext>
            </a:extLst>
          </p:cNvPr>
          <p:cNvSpPr/>
          <p:nvPr/>
        </p:nvSpPr>
        <p:spPr>
          <a:xfrm>
            <a:off x="0" y="6306559"/>
            <a:ext cx="12192000" cy="554038"/>
          </a:xfrm>
          <a:prstGeom prst="rect">
            <a:avLst/>
          </a:prstGeom>
          <a:gradFill flip="none" rotWithShape="1">
            <a:gsLst>
              <a:gs pos="0">
                <a:srgbClr val="D9642F"/>
              </a:gs>
              <a:gs pos="68000">
                <a:srgbClr val="E4792F">
                  <a:alpha val="44706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A0F3F3-68B9-4E2C-91E6-36CDB517EE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1668" y="6429689"/>
            <a:ext cx="834866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chemeClr val="bg1"/>
                </a:solidFill>
                <a:latin typeface="Termina Medium" panose="00000600000000000000" pitchFamily="50" charset="0"/>
              </a:rPr>
              <a:t>DIVING IN SANGELI HOUSE REEF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866" name="Picture 4" descr="A close up of a coral&#10;&#10;Description generated with very high confidence">
            <a:extLst>
              <a:ext uri="{FF2B5EF4-FFF2-40B4-BE49-F238E27FC236}">
                <a16:creationId xmlns:a16="http://schemas.microsoft.com/office/drawing/2014/main" id="{E9A9FA90-2DDC-453A-948B-CCE0745FF1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12188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B9D0BE8-46E0-4F7E-BD11-59A0038EBFCA}"/>
              </a:ext>
            </a:extLst>
          </p:cNvPr>
          <p:cNvSpPr/>
          <p:nvPr/>
        </p:nvSpPr>
        <p:spPr>
          <a:xfrm>
            <a:off x="0" y="6306559"/>
            <a:ext cx="12192000" cy="554038"/>
          </a:xfrm>
          <a:prstGeom prst="rect">
            <a:avLst/>
          </a:prstGeom>
          <a:gradFill flip="none" rotWithShape="1">
            <a:gsLst>
              <a:gs pos="0">
                <a:srgbClr val="D9642F"/>
              </a:gs>
              <a:gs pos="68000">
                <a:srgbClr val="E4792F">
                  <a:alpha val="44706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AEE58FE-E06A-4053-AA15-195A2BED91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1668" y="6429689"/>
            <a:ext cx="834866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chemeClr val="bg1"/>
                </a:solidFill>
                <a:latin typeface="Termina Medium" panose="00000600000000000000" pitchFamily="50" charset="0"/>
              </a:rPr>
              <a:t>DIVING IN SANGELI HOUSE REEF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57FA293-8885-42F3-98D1-A8DDAC2449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" r="53"/>
          <a:stretch/>
        </p:blipFill>
        <p:spPr>
          <a:xfrm>
            <a:off x="0" y="0"/>
            <a:ext cx="12290778" cy="69208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0817284-4C89-4884-B960-D0D47A03ED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6433" y="2412290"/>
            <a:ext cx="2884394" cy="101671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F4F4B33-E001-469E-8386-75DE7F9685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DB2DF-1D45-427F-9754-60DB7CBAF7DE}" type="slidenum">
              <a:rPr lang="en-US" smtClean="0"/>
              <a:t>56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52CE3D0-F68E-4B96-B8D8-186F935F1987}"/>
              </a:ext>
            </a:extLst>
          </p:cNvPr>
          <p:cNvSpPr/>
          <p:nvPr/>
        </p:nvSpPr>
        <p:spPr>
          <a:xfrm>
            <a:off x="4480286" y="5032056"/>
            <a:ext cx="286007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Larken-MediumItalic" panose="00000600000000000000" pitchFamily="2" charset="0"/>
              </a:rPr>
              <a:t>Thank You!</a:t>
            </a:r>
            <a:endParaRPr lang="en-US" sz="4000" dirty="0">
              <a:solidFill>
                <a:schemeClr val="bg1"/>
              </a:solidFill>
              <a:latin typeface="F37 Judge Medium" panose="02000600000000000000" pitchFamily="50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FF25A65-D2B1-472E-B53B-B7CE713A8804}"/>
              </a:ext>
            </a:extLst>
          </p:cNvPr>
          <p:cNvSpPr/>
          <p:nvPr/>
        </p:nvSpPr>
        <p:spPr>
          <a:xfrm>
            <a:off x="4339055" y="6145751"/>
            <a:ext cx="309597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spc="600" dirty="0">
                <a:solidFill>
                  <a:schemeClr val="bg1"/>
                </a:solidFill>
                <a:latin typeface="Centra No2" pitchFamily="2" charset="0"/>
                <a:ea typeface="Centra No2" pitchFamily="2" charset="0"/>
              </a:rPr>
              <a:t>@OBLUSELECTLOBIGILI</a:t>
            </a:r>
          </a:p>
        </p:txBody>
      </p:sp>
    </p:spTree>
    <p:extLst>
      <p:ext uri="{BB962C8B-B14F-4D97-AF65-F5344CB8AC3E}">
        <p14:creationId xmlns:p14="http://schemas.microsoft.com/office/powerpoint/2010/main" val="11204837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316211-A80B-6F48-83EB-26AE0876F8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6923" y="455610"/>
            <a:ext cx="7508846" cy="327606"/>
          </a:xfrm>
        </p:spPr>
        <p:txBody>
          <a:bodyPr>
            <a:normAutofit fontScale="90000"/>
          </a:bodyPr>
          <a:lstStyle/>
          <a:p>
            <a:r>
              <a:rPr lang="en-US" sz="2000" i="1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THE LOBI PLAN</a:t>
            </a:r>
            <a:endParaRPr lang="en-MV" sz="20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B6B6943-5072-8348-95DD-E381E65EDC0C}"/>
              </a:ext>
            </a:extLst>
          </p:cNvPr>
          <p:cNvCxnSpPr/>
          <p:nvPr/>
        </p:nvCxnSpPr>
        <p:spPr>
          <a:xfrm>
            <a:off x="953729" y="236740"/>
            <a:ext cx="1047135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B28F7528-499F-5B49-9D5B-10FB300CCF88}"/>
              </a:ext>
            </a:extLst>
          </p:cNvPr>
          <p:cNvSpPr txBox="1"/>
          <p:nvPr/>
        </p:nvSpPr>
        <p:spPr>
          <a:xfrm>
            <a:off x="8405769" y="294602"/>
            <a:ext cx="319999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800" spc="36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OBLU-LOBIGILI.COM</a:t>
            </a:r>
            <a:endParaRPr lang="en-MV" sz="800" spc="36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653E7D-86B1-4889-9A2C-9F1E3B362055}"/>
              </a:ext>
            </a:extLst>
          </p:cNvPr>
          <p:cNvSpPr txBox="1"/>
          <p:nvPr/>
        </p:nvSpPr>
        <p:spPr>
          <a:xfrm>
            <a:off x="475557" y="2262747"/>
            <a:ext cx="5044397" cy="3202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900" dirty="0">
                <a:solidFill>
                  <a:srgbClr val="D96330"/>
                </a:solidFill>
                <a:latin typeface="Termina" panose="00000500000000000000" pitchFamily="50" charset="0"/>
                <a:ea typeface="Centra No2 Medium" pitchFamily="2" charset="0"/>
              </a:rPr>
              <a:t>THE COURTYARD (All Day Dining)</a:t>
            </a:r>
          </a:p>
          <a:p>
            <a:pPr>
              <a:lnSpc>
                <a:spcPct val="150000"/>
              </a:lnSpc>
            </a:pPr>
            <a:endParaRPr lang="en-US" sz="900" dirty="0">
              <a:solidFill>
                <a:srgbClr val="D96330"/>
              </a:solidFill>
              <a:latin typeface="Termina" panose="00000500000000000000" pitchFamily="50" charset="0"/>
              <a:ea typeface="Centra No2 Medium" pitchFamily="2" charset="0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rgbClr val="919193"/>
                </a:solidFill>
                <a:latin typeface="Centra No2" pitchFamily="2" charset="0"/>
                <a:ea typeface="Centra No2" pitchFamily="2" charset="0"/>
              </a:rPr>
              <a:t>Assisted buffet service design with ‘cloche’ and live cooking stations as well as a barbecue grill where you can get meat and fish cooked just the way you like it.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000" dirty="0">
              <a:solidFill>
                <a:srgbClr val="919193"/>
              </a:solidFill>
              <a:latin typeface="Centra No2" pitchFamily="2" charset="0"/>
              <a:ea typeface="Centra No2" pitchFamily="2" charset="0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rgbClr val="26AEBF"/>
                </a:solidFill>
                <a:latin typeface="Centra No2" pitchFamily="2" charset="0"/>
                <a:ea typeface="Centra No2" pitchFamily="2" charset="0"/>
              </a:rPr>
              <a:t>INDIAN OCEAN GALA DINNER</a:t>
            </a:r>
            <a:r>
              <a:rPr lang="en-US" sz="1000" dirty="0">
                <a:solidFill>
                  <a:srgbClr val="919193"/>
                </a:solidFill>
                <a:latin typeface="Centra No2" pitchFamily="2" charset="0"/>
                <a:ea typeface="Centra No2" pitchFamily="2" charset="0"/>
              </a:rPr>
              <a:t>: Friday night is a gala celebration at </a:t>
            </a:r>
            <a:r>
              <a:rPr lang="en-US" sz="1000" dirty="0">
                <a:solidFill>
                  <a:srgbClr val="26AEBF"/>
                </a:solidFill>
                <a:latin typeface="Centra No2" pitchFamily="2" charset="0"/>
                <a:ea typeface="Centra No2" pitchFamily="2" charset="0"/>
              </a:rPr>
              <a:t>THE COURTYARD</a:t>
            </a:r>
            <a:r>
              <a:rPr lang="en-US" sz="1000" dirty="0">
                <a:solidFill>
                  <a:srgbClr val="919193"/>
                </a:solidFill>
                <a:latin typeface="Centra No2" pitchFamily="2" charset="0"/>
                <a:ea typeface="Centra No2" pitchFamily="2" charset="0"/>
              </a:rPr>
              <a:t> with the Indian Ocean themed dinner and entertainment.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000" dirty="0">
              <a:solidFill>
                <a:srgbClr val="919193"/>
              </a:solidFill>
              <a:latin typeface="Centra No2" pitchFamily="2" charset="0"/>
              <a:ea typeface="Centra No2" pitchFamily="2" charset="0"/>
            </a:endParaRPr>
          </a:p>
          <a:p>
            <a:pPr>
              <a:lnSpc>
                <a:spcPct val="150000"/>
              </a:lnSpc>
            </a:pPr>
            <a:r>
              <a:rPr lang="sv-SE" sz="900" dirty="0">
                <a:solidFill>
                  <a:srgbClr val="D96330"/>
                </a:solidFill>
                <a:latin typeface="Termina" panose="00000500000000000000" pitchFamily="50" charset="0"/>
                <a:ea typeface="Centra No2 Medium" pitchFamily="2" charset="0"/>
              </a:rPr>
              <a:t>HEDHIKAA HUT – Traditional Maldivian Snacks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000" dirty="0">
              <a:solidFill>
                <a:srgbClr val="919193"/>
              </a:solidFill>
              <a:latin typeface="Centra No2" pitchFamily="2" charset="0"/>
              <a:ea typeface="Centra No2" pitchFamily="2" charset="0"/>
            </a:endParaRP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rgbClr val="919193"/>
                </a:solidFill>
                <a:latin typeface="Centra No2" pitchFamily="2" charset="0"/>
                <a:ea typeface="Centra No2" pitchFamily="2" charset="0"/>
              </a:rPr>
              <a:t>Open from 16:00hrs to 18:00hrs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rgbClr val="919193"/>
                </a:solidFill>
                <a:latin typeface="Centra No2" pitchFamily="2" charset="0"/>
                <a:ea typeface="Centra No2" pitchFamily="2" charset="0"/>
              </a:rPr>
              <a:t>Selection of delicious deep-fried snacks, made from local ingredients such as coconut, onion, chili, lime, fish, and vegetables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4DF4A818-8A16-48D4-9704-F66873636381}"/>
              </a:ext>
            </a:extLst>
          </p:cNvPr>
          <p:cNvSpPr txBox="1">
            <a:spLocks/>
          </p:cNvSpPr>
          <p:nvPr/>
        </p:nvSpPr>
        <p:spPr>
          <a:xfrm>
            <a:off x="475557" y="1240983"/>
            <a:ext cx="4874764" cy="7967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dirty="0">
                <a:solidFill>
                  <a:srgbClr val="D96330"/>
                </a:solidFill>
                <a:latin typeface="Termina Demi" panose="00000700000000000000" pitchFamily="50" charset="0"/>
                <a:ea typeface="Centra No2 Medium" pitchFamily="2" charset="0"/>
                <a:cs typeface="Times New Roman" panose="02020603050405020304" pitchFamily="18" charset="0"/>
              </a:rPr>
              <a:t>DINING EXPERIENCES</a:t>
            </a:r>
            <a:endParaRPr lang="en-MV" sz="1200" dirty="0">
              <a:solidFill>
                <a:srgbClr val="D96330"/>
              </a:solidFill>
              <a:latin typeface="Termina Demi" panose="00000700000000000000" pitchFamily="50" charset="0"/>
              <a:ea typeface="Centra No2 Medium" pitchFamily="2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3FAEA2D-4C7F-4C62-9D86-DA3951072E46}"/>
              </a:ext>
            </a:extLst>
          </p:cNvPr>
          <p:cNvCxnSpPr/>
          <p:nvPr/>
        </p:nvCxnSpPr>
        <p:spPr>
          <a:xfrm flipV="1">
            <a:off x="5974672" y="2636668"/>
            <a:ext cx="0" cy="3204839"/>
          </a:xfrm>
          <a:prstGeom prst="line">
            <a:avLst/>
          </a:prstGeom>
          <a:ln>
            <a:solidFill>
              <a:srgbClr val="D963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1DE2BE0-108B-40DD-816E-6AC1D8476115}"/>
              </a:ext>
            </a:extLst>
          </p:cNvPr>
          <p:cNvCxnSpPr>
            <a:cxnSpLocks/>
          </p:cNvCxnSpPr>
          <p:nvPr/>
        </p:nvCxnSpPr>
        <p:spPr>
          <a:xfrm>
            <a:off x="838200" y="6629603"/>
            <a:ext cx="10586884" cy="0"/>
          </a:xfrm>
          <a:prstGeom prst="line">
            <a:avLst/>
          </a:prstGeom>
          <a:ln>
            <a:solidFill>
              <a:srgbClr val="D963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807C3E95-43F4-4785-9C2F-93F74D66EC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52220" y="1444993"/>
            <a:ext cx="4635094" cy="495182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C5AE393-D4AB-45E4-AF4D-10C1CF549705}"/>
              </a:ext>
            </a:extLst>
          </p:cNvPr>
          <p:cNvSpPr txBox="1"/>
          <p:nvPr/>
        </p:nvSpPr>
        <p:spPr>
          <a:xfrm>
            <a:off x="356096" y="323334"/>
            <a:ext cx="29594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Larken-MediumItalic" panose="00000600000000000000" pitchFamily="2" charset="0"/>
              </a:rPr>
              <a:t>THE SERENITY PLAN </a:t>
            </a:r>
            <a:r>
              <a:rPr lang="en-US" sz="2000" baseline="30000" dirty="0">
                <a:solidFill>
                  <a:schemeClr val="bg1"/>
                </a:solidFill>
                <a:latin typeface="Larken-MediumItalic" panose="00000600000000000000" pitchFamily="2" charset="0"/>
              </a:rPr>
              <a:t>TM</a:t>
            </a:r>
            <a:r>
              <a:rPr lang="en-US" sz="2000" dirty="0">
                <a:solidFill>
                  <a:schemeClr val="bg1"/>
                </a:solidFill>
                <a:latin typeface="Larken-MediumItalic" panose="00000600000000000000" pitchFamily="2" charset="0"/>
              </a:rPr>
              <a:t>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F103B70-A695-4DDE-BEE9-7951F090C2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1016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38D0D82-E2C4-41DC-8C35-F8DA4507F5C4}"/>
              </a:ext>
            </a:extLst>
          </p:cNvPr>
          <p:cNvSpPr txBox="1"/>
          <p:nvPr/>
        </p:nvSpPr>
        <p:spPr>
          <a:xfrm>
            <a:off x="356096" y="323334"/>
            <a:ext cx="29594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Larken-MediumItalic" panose="00000600000000000000" pitchFamily="2" charset="0"/>
              </a:rPr>
              <a:t>THE SERENITY PLAN </a:t>
            </a:r>
            <a:r>
              <a:rPr lang="en-US" sz="2000" baseline="30000" dirty="0">
                <a:solidFill>
                  <a:schemeClr val="bg1"/>
                </a:solidFill>
                <a:latin typeface="Larken-MediumItalic" panose="00000600000000000000" pitchFamily="2" charset="0"/>
              </a:rPr>
              <a:t>TM</a:t>
            </a:r>
            <a:r>
              <a:rPr lang="en-US" sz="2000" dirty="0">
                <a:solidFill>
                  <a:schemeClr val="bg1"/>
                </a:solidFill>
                <a:latin typeface="Larken-MediumItalic" panose="00000600000000000000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084235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316211-A80B-6F48-83EB-26AE0876F8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6923" y="455610"/>
            <a:ext cx="7508846" cy="327606"/>
          </a:xfrm>
        </p:spPr>
        <p:txBody>
          <a:bodyPr>
            <a:normAutofit fontScale="90000"/>
          </a:bodyPr>
          <a:lstStyle/>
          <a:p>
            <a:r>
              <a:rPr lang="en-US" sz="2000" i="1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THE LOBI PLAN</a:t>
            </a:r>
            <a:endParaRPr lang="en-MV" sz="20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B6B6943-5072-8348-95DD-E381E65EDC0C}"/>
              </a:ext>
            </a:extLst>
          </p:cNvPr>
          <p:cNvCxnSpPr/>
          <p:nvPr/>
        </p:nvCxnSpPr>
        <p:spPr>
          <a:xfrm>
            <a:off x="953729" y="236740"/>
            <a:ext cx="1047135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B28F7528-499F-5B49-9D5B-10FB300CCF88}"/>
              </a:ext>
            </a:extLst>
          </p:cNvPr>
          <p:cNvSpPr txBox="1"/>
          <p:nvPr/>
        </p:nvSpPr>
        <p:spPr>
          <a:xfrm>
            <a:off x="8405769" y="294602"/>
            <a:ext cx="319999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800" spc="36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OBLU-LOBIGILI.COM</a:t>
            </a:r>
            <a:endParaRPr lang="en-MV" sz="800" spc="36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653E7D-86B1-4889-9A2C-9F1E3B362055}"/>
              </a:ext>
            </a:extLst>
          </p:cNvPr>
          <p:cNvSpPr txBox="1"/>
          <p:nvPr/>
        </p:nvSpPr>
        <p:spPr>
          <a:xfrm>
            <a:off x="475557" y="2262747"/>
            <a:ext cx="5044397" cy="41676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900" dirty="0">
                <a:solidFill>
                  <a:srgbClr val="D96330"/>
                </a:solidFill>
                <a:latin typeface="Termina" panose="00000500000000000000" pitchFamily="50" charset="0"/>
                <a:ea typeface="Centra No2 Medium" pitchFamily="2" charset="0"/>
              </a:rPr>
              <a:t>THE SANGS – Main Pool Bar (Open from 1100 </a:t>
            </a:r>
            <a:r>
              <a:rPr lang="en-US" sz="900" dirty="0" err="1">
                <a:solidFill>
                  <a:srgbClr val="D96330"/>
                </a:solidFill>
                <a:latin typeface="Termina" panose="00000500000000000000" pitchFamily="50" charset="0"/>
                <a:ea typeface="Centra No2 Medium" pitchFamily="2" charset="0"/>
              </a:rPr>
              <a:t>Hrs</a:t>
            </a:r>
            <a:r>
              <a:rPr lang="en-US" sz="900" dirty="0">
                <a:solidFill>
                  <a:srgbClr val="D96330"/>
                </a:solidFill>
                <a:latin typeface="Termina" panose="00000500000000000000" pitchFamily="50" charset="0"/>
                <a:ea typeface="Centra No2 Medium" pitchFamily="2" charset="0"/>
              </a:rPr>
              <a:t> to 1700 </a:t>
            </a:r>
            <a:r>
              <a:rPr lang="en-US" sz="900" dirty="0" err="1">
                <a:solidFill>
                  <a:srgbClr val="D96330"/>
                </a:solidFill>
                <a:latin typeface="Termina" panose="00000500000000000000" pitchFamily="50" charset="0"/>
                <a:ea typeface="Centra No2 Medium" pitchFamily="2" charset="0"/>
              </a:rPr>
              <a:t>Hrs</a:t>
            </a:r>
            <a:r>
              <a:rPr lang="en-US" sz="900" dirty="0">
                <a:solidFill>
                  <a:srgbClr val="D96330"/>
                </a:solidFill>
                <a:latin typeface="Termina" panose="00000500000000000000" pitchFamily="50" charset="0"/>
                <a:ea typeface="Centra No2 Medium" pitchFamily="2" charset="0"/>
              </a:rPr>
              <a:t>)</a:t>
            </a:r>
          </a:p>
          <a:p>
            <a:pPr algn="just">
              <a:lnSpc>
                <a:spcPct val="150000"/>
              </a:lnSpc>
            </a:pPr>
            <a:endParaRPr lang="en-US" sz="1000" dirty="0">
              <a:solidFill>
                <a:srgbClr val="919193"/>
              </a:solidFill>
              <a:latin typeface="Centra No2" pitchFamily="2" charset="0"/>
              <a:ea typeface="Centra No2" pitchFamily="2" charset="0"/>
            </a:endParaRPr>
          </a:p>
          <a:p>
            <a:pPr algn="just">
              <a:lnSpc>
                <a:spcPct val="150000"/>
              </a:lnSpc>
            </a:pPr>
            <a:r>
              <a:rPr lang="en-US" sz="1000" dirty="0">
                <a:solidFill>
                  <a:srgbClr val="919193"/>
                </a:solidFill>
                <a:latin typeface="Centra No2" pitchFamily="2" charset="0"/>
                <a:ea typeface="Centra No2" pitchFamily="2" charset="0"/>
              </a:rPr>
              <a:t>Overlooking the main pool, The </a:t>
            </a:r>
            <a:r>
              <a:rPr lang="en-US" sz="1000" dirty="0" err="1">
                <a:solidFill>
                  <a:srgbClr val="919193"/>
                </a:solidFill>
                <a:latin typeface="Centra No2" pitchFamily="2" charset="0"/>
                <a:ea typeface="Centra No2" pitchFamily="2" charset="0"/>
              </a:rPr>
              <a:t>Sangs</a:t>
            </a:r>
            <a:r>
              <a:rPr lang="en-US" sz="1000" dirty="0">
                <a:solidFill>
                  <a:srgbClr val="919193"/>
                </a:solidFill>
                <a:latin typeface="Centra No2" pitchFamily="2" charset="0"/>
                <a:ea typeface="Centra No2" pitchFamily="2" charset="0"/>
              </a:rPr>
              <a:t> bar is beautifully decorated with island motifs and a collection of vibrant furniture.</a:t>
            </a:r>
          </a:p>
          <a:p>
            <a:pPr algn="just">
              <a:lnSpc>
                <a:spcPct val="150000"/>
              </a:lnSpc>
            </a:pPr>
            <a:endParaRPr lang="en-US" sz="1000" dirty="0">
              <a:solidFill>
                <a:srgbClr val="919193"/>
              </a:solidFill>
              <a:latin typeface="Centra No2" pitchFamily="2" charset="0"/>
              <a:ea typeface="Centra No2" pitchFamily="2" charset="0"/>
            </a:endParaRPr>
          </a:p>
          <a:p>
            <a:pPr marL="171450" indent="-1714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rgbClr val="919193"/>
                </a:solidFill>
                <a:latin typeface="Centra No2" pitchFamily="2" charset="0"/>
                <a:ea typeface="Centra No2" pitchFamily="2" charset="0"/>
              </a:rPr>
              <a:t>A wide selection of liquor including premium brands of spirits, top notch wines, and beers</a:t>
            </a:r>
          </a:p>
          <a:p>
            <a:pPr marL="171450" indent="-1714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rgbClr val="26AEBF"/>
                </a:solidFill>
                <a:latin typeface="Centra No2" pitchFamily="2" charset="0"/>
                <a:ea typeface="Centra No2" pitchFamily="2" charset="0"/>
              </a:rPr>
              <a:t>Unlimited</a:t>
            </a:r>
            <a:r>
              <a:rPr lang="en-US" sz="1000" dirty="0">
                <a:solidFill>
                  <a:srgbClr val="919193"/>
                </a:solidFill>
                <a:latin typeface="Centra No2" pitchFamily="2" charset="0"/>
                <a:ea typeface="Centra No2" pitchFamily="2" charset="0"/>
              </a:rPr>
              <a:t> orders of signature cocktails and mocktails from a menu of sixteen cocktails and ten mocktails</a:t>
            </a:r>
          </a:p>
          <a:p>
            <a:pPr algn="just">
              <a:lnSpc>
                <a:spcPct val="150000"/>
              </a:lnSpc>
            </a:pPr>
            <a:endParaRPr lang="en-US" sz="1000" dirty="0">
              <a:solidFill>
                <a:srgbClr val="919193"/>
              </a:solidFill>
              <a:latin typeface="Centra No2" pitchFamily="2" charset="0"/>
              <a:ea typeface="Centra No2" pitchFamily="2" charset="0"/>
            </a:endParaRPr>
          </a:p>
          <a:p>
            <a:pPr algn="just">
              <a:lnSpc>
                <a:spcPct val="150000"/>
              </a:lnSpc>
            </a:pPr>
            <a:r>
              <a:rPr lang="en-US" sz="900" dirty="0">
                <a:solidFill>
                  <a:srgbClr val="D96330"/>
                </a:solidFill>
                <a:latin typeface="Termina" panose="00000500000000000000" pitchFamily="50" charset="0"/>
                <a:ea typeface="Centra No2 Medium" pitchFamily="2" charset="0"/>
              </a:rPr>
              <a:t>THE ROCK – Sunset Bar (Opening hours from 17:00 to 19:00) </a:t>
            </a:r>
          </a:p>
          <a:p>
            <a:pPr marL="171450" indent="-1714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000" dirty="0">
              <a:solidFill>
                <a:srgbClr val="919193"/>
              </a:solidFill>
              <a:latin typeface="Centra No2" pitchFamily="2" charset="0"/>
              <a:ea typeface="Centra No2" pitchFamily="2" charset="0"/>
            </a:endParaRPr>
          </a:p>
          <a:p>
            <a:pPr algn="just">
              <a:lnSpc>
                <a:spcPct val="150000"/>
              </a:lnSpc>
            </a:pPr>
            <a:r>
              <a:rPr lang="en-US" sz="1000" dirty="0">
                <a:solidFill>
                  <a:srgbClr val="919193"/>
                </a:solidFill>
                <a:latin typeface="Centra No2" pitchFamily="2" charset="0"/>
                <a:ea typeface="Centra No2" pitchFamily="2" charset="0"/>
              </a:rPr>
              <a:t>The Rock is a standalone bar built on stilts in a shallow lagoon at the Western end of Sangeli island. With a gentle ocean breeze and panoramic sunset view, this is one of </a:t>
            </a:r>
            <a:r>
              <a:rPr lang="en-US" sz="1000" dirty="0" err="1">
                <a:solidFill>
                  <a:srgbClr val="919193"/>
                </a:solidFill>
                <a:latin typeface="Centra No2" pitchFamily="2" charset="0"/>
                <a:ea typeface="Centra No2" pitchFamily="2" charset="0"/>
              </a:rPr>
              <a:t>Sangeli’s</a:t>
            </a:r>
            <a:r>
              <a:rPr lang="en-US" sz="1000" dirty="0">
                <a:solidFill>
                  <a:srgbClr val="919193"/>
                </a:solidFill>
                <a:latin typeface="Centra No2" pitchFamily="2" charset="0"/>
                <a:ea typeface="Centra No2" pitchFamily="2" charset="0"/>
              </a:rPr>
              <a:t> most picturesque spots.</a:t>
            </a:r>
          </a:p>
          <a:p>
            <a:pPr marL="171450" indent="-1714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000" dirty="0">
              <a:solidFill>
                <a:srgbClr val="919193"/>
              </a:solidFill>
              <a:latin typeface="Centra No2" pitchFamily="2" charset="0"/>
              <a:ea typeface="Centra No2" pitchFamily="2" charset="0"/>
            </a:endParaRPr>
          </a:p>
          <a:p>
            <a:pPr marL="171450" indent="-1714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rgbClr val="26AEBF"/>
                </a:solidFill>
                <a:latin typeface="Centra No2" pitchFamily="2" charset="0"/>
                <a:ea typeface="Centra No2" pitchFamily="2" charset="0"/>
              </a:rPr>
              <a:t>Unlimited</a:t>
            </a:r>
            <a:r>
              <a:rPr lang="en-US" sz="1000" dirty="0">
                <a:solidFill>
                  <a:srgbClr val="919193"/>
                </a:solidFill>
                <a:latin typeface="Centra No2" pitchFamily="2" charset="0"/>
                <a:ea typeface="Centra No2" pitchFamily="2" charset="0"/>
              </a:rPr>
              <a:t> orders from a menu featuring one cocktail of the day, one mocktail of the day, wines, beer, and soft drinks.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4DF4A818-8A16-48D4-9704-F66873636381}"/>
              </a:ext>
            </a:extLst>
          </p:cNvPr>
          <p:cNvSpPr txBox="1">
            <a:spLocks/>
          </p:cNvSpPr>
          <p:nvPr/>
        </p:nvSpPr>
        <p:spPr>
          <a:xfrm>
            <a:off x="475557" y="1240983"/>
            <a:ext cx="4874764" cy="7967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dirty="0">
                <a:solidFill>
                  <a:srgbClr val="D96330"/>
                </a:solidFill>
                <a:latin typeface="Termina Demi" panose="00000700000000000000" pitchFamily="50" charset="0"/>
                <a:ea typeface="Centra No2 Medium" pitchFamily="2" charset="0"/>
                <a:cs typeface="Times New Roman" panose="02020603050405020304" pitchFamily="18" charset="0"/>
              </a:rPr>
              <a:t>DINING EXPERIENCES – BARS</a:t>
            </a:r>
            <a:endParaRPr lang="en-MV" sz="1200" dirty="0">
              <a:solidFill>
                <a:srgbClr val="D96330"/>
              </a:solidFill>
              <a:latin typeface="Termina Demi" panose="00000700000000000000" pitchFamily="50" charset="0"/>
              <a:ea typeface="Centra No2 Medium" pitchFamily="2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3FAEA2D-4C7F-4C62-9D86-DA3951072E46}"/>
              </a:ext>
            </a:extLst>
          </p:cNvPr>
          <p:cNvCxnSpPr/>
          <p:nvPr/>
        </p:nvCxnSpPr>
        <p:spPr>
          <a:xfrm flipV="1">
            <a:off x="5974672" y="2636668"/>
            <a:ext cx="0" cy="3204839"/>
          </a:xfrm>
          <a:prstGeom prst="line">
            <a:avLst/>
          </a:prstGeom>
          <a:ln>
            <a:solidFill>
              <a:srgbClr val="D963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1DE2BE0-108B-40DD-816E-6AC1D8476115}"/>
              </a:ext>
            </a:extLst>
          </p:cNvPr>
          <p:cNvCxnSpPr>
            <a:cxnSpLocks/>
          </p:cNvCxnSpPr>
          <p:nvPr/>
        </p:nvCxnSpPr>
        <p:spPr>
          <a:xfrm>
            <a:off x="838200" y="6629603"/>
            <a:ext cx="10586884" cy="0"/>
          </a:xfrm>
          <a:prstGeom prst="line">
            <a:avLst/>
          </a:prstGeom>
          <a:ln>
            <a:solidFill>
              <a:srgbClr val="D963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3C5AE393-D4AB-45E4-AF4D-10C1CF549705}"/>
              </a:ext>
            </a:extLst>
          </p:cNvPr>
          <p:cNvSpPr txBox="1"/>
          <p:nvPr/>
        </p:nvSpPr>
        <p:spPr>
          <a:xfrm>
            <a:off x="356096" y="323334"/>
            <a:ext cx="29594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Larken-MediumItalic" panose="00000600000000000000" pitchFamily="2" charset="0"/>
              </a:rPr>
              <a:t>THE SERENITY PLAN </a:t>
            </a:r>
            <a:r>
              <a:rPr lang="en-US" sz="2000" baseline="30000" dirty="0">
                <a:solidFill>
                  <a:schemeClr val="bg1"/>
                </a:solidFill>
                <a:latin typeface="Larken-MediumItalic" panose="00000600000000000000" pitchFamily="2" charset="0"/>
              </a:rPr>
              <a:t>TM</a:t>
            </a:r>
            <a:r>
              <a:rPr lang="en-US" sz="2000" dirty="0">
                <a:solidFill>
                  <a:schemeClr val="bg1"/>
                </a:solidFill>
                <a:latin typeface="Larken-MediumItalic" panose="00000600000000000000" pitchFamily="2" charset="0"/>
              </a:rPr>
              <a:t>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F103B70-A695-4DDE-BEE9-7951F090C2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1016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38D0D82-E2C4-41DC-8C35-F8DA4507F5C4}"/>
              </a:ext>
            </a:extLst>
          </p:cNvPr>
          <p:cNvSpPr txBox="1"/>
          <p:nvPr/>
        </p:nvSpPr>
        <p:spPr>
          <a:xfrm>
            <a:off x="356096" y="323334"/>
            <a:ext cx="29594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Larken-MediumItalic" panose="00000600000000000000" pitchFamily="2" charset="0"/>
              </a:rPr>
              <a:t>THE SERENITY PLAN </a:t>
            </a:r>
            <a:r>
              <a:rPr lang="en-US" sz="2000" baseline="30000" dirty="0">
                <a:solidFill>
                  <a:schemeClr val="bg1"/>
                </a:solidFill>
                <a:latin typeface="Larken-MediumItalic" panose="00000600000000000000" pitchFamily="2" charset="0"/>
              </a:rPr>
              <a:t>TM</a:t>
            </a:r>
            <a:r>
              <a:rPr lang="en-US" sz="2000" dirty="0">
                <a:solidFill>
                  <a:schemeClr val="bg1"/>
                </a:solidFill>
                <a:latin typeface="Larken-MediumItalic" panose="00000600000000000000" pitchFamily="2" charset="0"/>
              </a:rPr>
              <a:t>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F68DD1D-F6FF-49A4-B633-EACDF8E3F0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23091" y="1444993"/>
            <a:ext cx="4693352" cy="4951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8738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316211-A80B-6F48-83EB-26AE0876F8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6923" y="455610"/>
            <a:ext cx="7508846" cy="327606"/>
          </a:xfrm>
        </p:spPr>
        <p:txBody>
          <a:bodyPr>
            <a:normAutofit fontScale="90000"/>
          </a:bodyPr>
          <a:lstStyle/>
          <a:p>
            <a:r>
              <a:rPr lang="en-US" sz="2000" i="1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THE LOBI PLAN</a:t>
            </a:r>
            <a:endParaRPr lang="en-MV" sz="20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B6B6943-5072-8348-95DD-E381E65EDC0C}"/>
              </a:ext>
            </a:extLst>
          </p:cNvPr>
          <p:cNvCxnSpPr/>
          <p:nvPr/>
        </p:nvCxnSpPr>
        <p:spPr>
          <a:xfrm>
            <a:off x="953729" y="236740"/>
            <a:ext cx="1047135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B28F7528-499F-5B49-9D5B-10FB300CCF88}"/>
              </a:ext>
            </a:extLst>
          </p:cNvPr>
          <p:cNvSpPr txBox="1"/>
          <p:nvPr/>
        </p:nvSpPr>
        <p:spPr>
          <a:xfrm>
            <a:off x="8405769" y="294602"/>
            <a:ext cx="319999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800" spc="36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OBLU-LOBIGILI.COM</a:t>
            </a:r>
            <a:endParaRPr lang="en-MV" sz="800" spc="36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653E7D-86B1-4889-9A2C-9F1E3B362055}"/>
              </a:ext>
            </a:extLst>
          </p:cNvPr>
          <p:cNvSpPr txBox="1"/>
          <p:nvPr/>
        </p:nvSpPr>
        <p:spPr>
          <a:xfrm>
            <a:off x="475557" y="2262747"/>
            <a:ext cx="5044397" cy="3706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900" dirty="0">
                <a:solidFill>
                  <a:srgbClr val="D96330"/>
                </a:solidFill>
                <a:latin typeface="Termina" panose="00000500000000000000" pitchFamily="50" charset="0"/>
                <a:ea typeface="Centra No2 Medium" pitchFamily="2" charset="0"/>
              </a:rPr>
              <a:t>JUSTWOK – </a:t>
            </a:r>
            <a:r>
              <a:rPr lang="en-US" sz="900" dirty="0" err="1">
                <a:solidFill>
                  <a:srgbClr val="D96330"/>
                </a:solidFill>
                <a:latin typeface="Termina" panose="00000500000000000000" pitchFamily="50" charset="0"/>
                <a:ea typeface="Centra No2 Medium" pitchFamily="2" charset="0"/>
              </a:rPr>
              <a:t>Speciality</a:t>
            </a:r>
            <a:r>
              <a:rPr lang="en-US" sz="900" dirty="0">
                <a:solidFill>
                  <a:srgbClr val="D96330"/>
                </a:solidFill>
                <a:latin typeface="Termina" panose="00000500000000000000" pitchFamily="50" charset="0"/>
                <a:ea typeface="Centra No2 Medium" pitchFamily="2" charset="0"/>
              </a:rPr>
              <a:t> Dining at ONE Banyan Island</a:t>
            </a:r>
          </a:p>
          <a:p>
            <a:pPr>
              <a:lnSpc>
                <a:spcPct val="150000"/>
              </a:lnSpc>
            </a:pPr>
            <a:endParaRPr lang="en-US" sz="1000" dirty="0">
              <a:solidFill>
                <a:srgbClr val="919193"/>
              </a:solidFill>
              <a:latin typeface="Centra No2" pitchFamily="2" charset="0"/>
              <a:ea typeface="Centra No2" pitchFamily="2" charset="0"/>
            </a:endParaRPr>
          </a:p>
          <a:p>
            <a:pPr>
              <a:lnSpc>
                <a:spcPct val="150000"/>
              </a:lnSpc>
            </a:pPr>
            <a:r>
              <a:rPr lang="en-US" sz="1000" dirty="0">
                <a:solidFill>
                  <a:srgbClr val="26AEBF"/>
                </a:solidFill>
                <a:latin typeface="Centra No2" pitchFamily="2" charset="0"/>
                <a:ea typeface="Centra No2" pitchFamily="2" charset="0"/>
              </a:rPr>
              <a:t>Open for lunch and dinner on pre-booking basis and as per availability</a:t>
            </a:r>
            <a:br>
              <a:rPr lang="en-US" sz="1000" dirty="0">
                <a:solidFill>
                  <a:srgbClr val="26AEBF"/>
                </a:solidFill>
                <a:latin typeface="Centra No2" pitchFamily="2" charset="0"/>
                <a:ea typeface="Centra No2" pitchFamily="2" charset="0"/>
              </a:rPr>
            </a:br>
            <a:endParaRPr lang="en-US" sz="1000" dirty="0">
              <a:solidFill>
                <a:srgbClr val="919193"/>
              </a:solidFill>
              <a:latin typeface="Centra No2" pitchFamily="2" charset="0"/>
              <a:ea typeface="Centra No2" pitchFamily="2" charset="0"/>
            </a:endParaRPr>
          </a:p>
          <a:p>
            <a:pPr>
              <a:lnSpc>
                <a:spcPct val="150000"/>
              </a:lnSpc>
            </a:pPr>
            <a:r>
              <a:rPr lang="en-US" sz="1000" dirty="0">
                <a:solidFill>
                  <a:srgbClr val="919193"/>
                </a:solidFill>
                <a:latin typeface="Centra No2" pitchFamily="2" charset="0"/>
                <a:ea typeface="Centra No2" pitchFamily="2" charset="0"/>
              </a:rPr>
              <a:t>A contemporary Pan Asian specialty restaurant with a vibrant menu that carefully curates family-style platters full of exotic flavors. Savor blissful wok-tossed delicacies, aromatic soups, handmade dim sums, and daily chef’s specials showcasing fresh produce and authentic spices.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000" dirty="0">
              <a:solidFill>
                <a:srgbClr val="919193"/>
              </a:solidFill>
              <a:latin typeface="Centra No2" pitchFamily="2" charset="0"/>
              <a:ea typeface="Centra No2" pitchFamily="2" charset="0"/>
            </a:endParaRPr>
          </a:p>
          <a:p>
            <a:pPr>
              <a:lnSpc>
                <a:spcPct val="150000"/>
              </a:lnSpc>
            </a:pPr>
            <a:r>
              <a:rPr lang="en-US" sz="900" dirty="0">
                <a:solidFill>
                  <a:srgbClr val="D96330"/>
                </a:solidFill>
                <a:latin typeface="Termina" panose="00000500000000000000" pitchFamily="50" charset="0"/>
                <a:ea typeface="Centra No2 Medium" pitchFamily="2" charset="0"/>
              </a:rPr>
              <a:t>JUST GRILL** – </a:t>
            </a:r>
            <a:r>
              <a:rPr lang="en-US" sz="900" dirty="0" err="1">
                <a:solidFill>
                  <a:srgbClr val="D96330"/>
                </a:solidFill>
                <a:latin typeface="Termina" panose="00000500000000000000" pitchFamily="50" charset="0"/>
                <a:ea typeface="Centra No2 Medium" pitchFamily="2" charset="0"/>
              </a:rPr>
              <a:t>Speciality</a:t>
            </a:r>
            <a:r>
              <a:rPr lang="en-US" sz="900" dirty="0">
                <a:solidFill>
                  <a:srgbClr val="D96330"/>
                </a:solidFill>
                <a:latin typeface="Termina" panose="00000500000000000000" pitchFamily="50" charset="0"/>
                <a:ea typeface="Centra No2 Medium" pitchFamily="2" charset="0"/>
              </a:rPr>
              <a:t> Dining at ONE Banyan Island</a:t>
            </a:r>
          </a:p>
          <a:p>
            <a:pPr>
              <a:lnSpc>
                <a:spcPct val="150000"/>
              </a:lnSpc>
            </a:pPr>
            <a:endParaRPr lang="en-US" sz="1000" dirty="0">
              <a:solidFill>
                <a:srgbClr val="919193"/>
              </a:solidFill>
              <a:latin typeface="Centra No2" pitchFamily="2" charset="0"/>
              <a:ea typeface="Centra No2" pitchFamily="2" charset="0"/>
            </a:endParaRPr>
          </a:p>
          <a:p>
            <a:pPr>
              <a:lnSpc>
                <a:spcPct val="150000"/>
              </a:lnSpc>
            </a:pPr>
            <a:r>
              <a:rPr lang="en-US" sz="1000" dirty="0">
                <a:solidFill>
                  <a:srgbClr val="26AEBF"/>
                </a:solidFill>
                <a:latin typeface="Centra No2" pitchFamily="2" charset="0"/>
                <a:ea typeface="Centra No2" pitchFamily="2" charset="0"/>
              </a:rPr>
              <a:t>Open for lunch and dinner on pre-booking basis and as per availability</a:t>
            </a:r>
          </a:p>
          <a:p>
            <a:pPr>
              <a:lnSpc>
                <a:spcPct val="150000"/>
              </a:lnSpc>
            </a:pPr>
            <a:endParaRPr lang="en-US" sz="1000" dirty="0">
              <a:solidFill>
                <a:srgbClr val="919193"/>
              </a:solidFill>
              <a:latin typeface="Centra No2" pitchFamily="2" charset="0"/>
              <a:ea typeface="Centra No2" pitchFamily="2" charset="0"/>
            </a:endParaRPr>
          </a:p>
          <a:p>
            <a:pPr>
              <a:lnSpc>
                <a:spcPct val="150000"/>
              </a:lnSpc>
            </a:pPr>
            <a:r>
              <a:rPr lang="en-US" sz="1000" dirty="0">
                <a:solidFill>
                  <a:srgbClr val="919193"/>
                </a:solidFill>
                <a:latin typeface="Centra No2" pitchFamily="2" charset="0"/>
                <a:ea typeface="Centra No2" pitchFamily="2" charset="0"/>
              </a:rPr>
              <a:t>Relish fresh seafood and meat grills at this lagoon facing, à la carte fine-dining restaurant</a:t>
            </a:r>
          </a:p>
          <a:p>
            <a:pPr>
              <a:lnSpc>
                <a:spcPct val="150000"/>
              </a:lnSpc>
            </a:pPr>
            <a:endParaRPr lang="en-US" sz="1000" dirty="0">
              <a:solidFill>
                <a:srgbClr val="919193"/>
              </a:solidFill>
              <a:latin typeface="Centra No2" pitchFamily="2" charset="0"/>
              <a:ea typeface="Centra No2" pitchFamily="2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4DF4A818-8A16-48D4-9704-F66873636381}"/>
              </a:ext>
            </a:extLst>
          </p:cNvPr>
          <p:cNvSpPr txBox="1">
            <a:spLocks/>
          </p:cNvSpPr>
          <p:nvPr/>
        </p:nvSpPr>
        <p:spPr>
          <a:xfrm>
            <a:off x="475557" y="1240983"/>
            <a:ext cx="4874764" cy="7967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dirty="0">
                <a:solidFill>
                  <a:srgbClr val="D96330"/>
                </a:solidFill>
                <a:latin typeface="Termina Demi" panose="00000700000000000000" pitchFamily="50" charset="0"/>
                <a:ea typeface="Centra No2 Medium" pitchFamily="2" charset="0"/>
                <a:cs typeface="Times New Roman" panose="02020603050405020304" pitchFamily="18" charset="0"/>
              </a:rPr>
              <a:t>DINING EXPERIENCES - SPECIALTY FINE DINING</a:t>
            </a:r>
            <a:endParaRPr lang="en-MV" sz="1200" dirty="0">
              <a:solidFill>
                <a:srgbClr val="D96330"/>
              </a:solidFill>
              <a:latin typeface="Termina Demi" panose="00000700000000000000" pitchFamily="50" charset="0"/>
              <a:ea typeface="Centra No2 Medium" pitchFamily="2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3FAEA2D-4C7F-4C62-9D86-DA3951072E46}"/>
              </a:ext>
            </a:extLst>
          </p:cNvPr>
          <p:cNvCxnSpPr/>
          <p:nvPr/>
        </p:nvCxnSpPr>
        <p:spPr>
          <a:xfrm flipV="1">
            <a:off x="5974672" y="2636668"/>
            <a:ext cx="0" cy="3204839"/>
          </a:xfrm>
          <a:prstGeom prst="line">
            <a:avLst/>
          </a:prstGeom>
          <a:ln>
            <a:solidFill>
              <a:srgbClr val="D963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1DE2BE0-108B-40DD-816E-6AC1D8476115}"/>
              </a:ext>
            </a:extLst>
          </p:cNvPr>
          <p:cNvCxnSpPr>
            <a:cxnSpLocks/>
          </p:cNvCxnSpPr>
          <p:nvPr/>
        </p:nvCxnSpPr>
        <p:spPr>
          <a:xfrm>
            <a:off x="838200" y="6629603"/>
            <a:ext cx="10586884" cy="0"/>
          </a:xfrm>
          <a:prstGeom prst="line">
            <a:avLst/>
          </a:prstGeom>
          <a:ln>
            <a:solidFill>
              <a:srgbClr val="D963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3C5AE393-D4AB-45E4-AF4D-10C1CF549705}"/>
              </a:ext>
            </a:extLst>
          </p:cNvPr>
          <p:cNvSpPr txBox="1"/>
          <p:nvPr/>
        </p:nvSpPr>
        <p:spPr>
          <a:xfrm>
            <a:off x="356096" y="323334"/>
            <a:ext cx="29594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Larken-MediumItalic" panose="00000600000000000000" pitchFamily="2" charset="0"/>
              </a:rPr>
              <a:t>THE SERENITY PLAN </a:t>
            </a:r>
            <a:r>
              <a:rPr lang="en-US" sz="2000" baseline="30000" dirty="0">
                <a:solidFill>
                  <a:schemeClr val="bg1"/>
                </a:solidFill>
                <a:latin typeface="Larken-MediumItalic" panose="00000600000000000000" pitchFamily="2" charset="0"/>
              </a:rPr>
              <a:t>TM</a:t>
            </a:r>
            <a:r>
              <a:rPr lang="en-US" sz="2000" dirty="0">
                <a:solidFill>
                  <a:schemeClr val="bg1"/>
                </a:solidFill>
                <a:latin typeface="Larken-MediumItalic" panose="00000600000000000000" pitchFamily="2" charset="0"/>
              </a:rPr>
              <a:t>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F103B70-A695-4DDE-BEE9-7951F090C2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1016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38D0D82-E2C4-41DC-8C35-F8DA4507F5C4}"/>
              </a:ext>
            </a:extLst>
          </p:cNvPr>
          <p:cNvSpPr txBox="1"/>
          <p:nvPr/>
        </p:nvSpPr>
        <p:spPr>
          <a:xfrm>
            <a:off x="356096" y="323334"/>
            <a:ext cx="29594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Larken-MediumItalic" panose="00000600000000000000" pitchFamily="2" charset="0"/>
              </a:rPr>
              <a:t>THE SERENITY PLAN </a:t>
            </a:r>
            <a:r>
              <a:rPr lang="en-US" sz="2000" baseline="30000" dirty="0">
                <a:solidFill>
                  <a:schemeClr val="bg1"/>
                </a:solidFill>
                <a:latin typeface="Larken-MediumItalic" panose="00000600000000000000" pitchFamily="2" charset="0"/>
              </a:rPr>
              <a:t>TM</a:t>
            </a:r>
            <a:r>
              <a:rPr lang="en-US" sz="2000" dirty="0">
                <a:solidFill>
                  <a:schemeClr val="bg1"/>
                </a:solidFill>
                <a:latin typeface="Larken-MediumItalic" panose="00000600000000000000" pitchFamily="2" charset="0"/>
              </a:rPr>
              <a:t>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32F37A2-6E8F-4225-803A-CCE0B96CEC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23091" y="1445710"/>
            <a:ext cx="4693352" cy="4950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5186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316211-A80B-6F48-83EB-26AE0876F8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6923" y="455610"/>
            <a:ext cx="7508846" cy="327606"/>
          </a:xfrm>
        </p:spPr>
        <p:txBody>
          <a:bodyPr>
            <a:normAutofit fontScale="90000"/>
          </a:bodyPr>
          <a:lstStyle/>
          <a:p>
            <a:r>
              <a:rPr lang="en-US" sz="2000" i="1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THE LOBI PLAN</a:t>
            </a:r>
            <a:endParaRPr lang="en-MV" sz="20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B6B6943-5072-8348-95DD-E381E65EDC0C}"/>
              </a:ext>
            </a:extLst>
          </p:cNvPr>
          <p:cNvCxnSpPr/>
          <p:nvPr/>
        </p:nvCxnSpPr>
        <p:spPr>
          <a:xfrm>
            <a:off x="953729" y="236740"/>
            <a:ext cx="1047135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B28F7528-499F-5B49-9D5B-10FB300CCF88}"/>
              </a:ext>
            </a:extLst>
          </p:cNvPr>
          <p:cNvSpPr txBox="1"/>
          <p:nvPr/>
        </p:nvSpPr>
        <p:spPr>
          <a:xfrm>
            <a:off x="8405769" y="294602"/>
            <a:ext cx="319999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800" spc="36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OBLU-LOBIGILI.COM</a:t>
            </a:r>
            <a:endParaRPr lang="en-MV" sz="800" spc="36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653E7D-86B1-4889-9A2C-9F1E3B362055}"/>
              </a:ext>
            </a:extLst>
          </p:cNvPr>
          <p:cNvSpPr txBox="1"/>
          <p:nvPr/>
        </p:nvSpPr>
        <p:spPr>
          <a:xfrm>
            <a:off x="475557" y="2262747"/>
            <a:ext cx="5044397" cy="25980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rgbClr val="919193"/>
                </a:solidFill>
                <a:latin typeface="Centra No2" pitchFamily="2" charset="0"/>
                <a:ea typeface="Centra No2" pitchFamily="2" charset="0"/>
              </a:rPr>
              <a:t>Unlimited orders from a wide selection of liquor at </a:t>
            </a:r>
            <a:r>
              <a:rPr lang="en-US" sz="1000" dirty="0">
                <a:solidFill>
                  <a:srgbClr val="26AEBF"/>
                </a:solidFill>
                <a:latin typeface="Centra No2" pitchFamily="2" charset="0"/>
                <a:ea typeface="Centra No2" pitchFamily="2" charset="0"/>
              </a:rPr>
              <a:t>The Courtyard, Just Wok, Just Grill, The </a:t>
            </a:r>
            <a:r>
              <a:rPr lang="en-US" sz="1000" dirty="0" err="1">
                <a:solidFill>
                  <a:srgbClr val="26AEBF"/>
                </a:solidFill>
                <a:latin typeface="Centra No2" pitchFamily="2" charset="0"/>
                <a:ea typeface="Centra No2" pitchFamily="2" charset="0"/>
              </a:rPr>
              <a:t>Sangs</a:t>
            </a:r>
            <a:r>
              <a:rPr lang="en-US" sz="1000" dirty="0">
                <a:solidFill>
                  <a:srgbClr val="26AEBF"/>
                </a:solidFill>
                <a:latin typeface="Centra No2" pitchFamily="2" charset="0"/>
                <a:ea typeface="Centra No2" pitchFamily="2" charset="0"/>
              </a:rPr>
              <a:t> Bar</a:t>
            </a:r>
            <a:r>
              <a:rPr lang="en-US" sz="1000" dirty="0">
                <a:solidFill>
                  <a:srgbClr val="919193"/>
                </a:solidFill>
                <a:latin typeface="Centra No2" pitchFamily="2" charset="0"/>
                <a:ea typeface="Centra No2" pitchFamily="2" charset="0"/>
              </a:rPr>
              <a:t>, and </a:t>
            </a:r>
            <a:r>
              <a:rPr lang="en-US" sz="1000" dirty="0">
                <a:solidFill>
                  <a:srgbClr val="26AEBF"/>
                </a:solidFill>
                <a:latin typeface="Centra No2" pitchFamily="2" charset="0"/>
                <a:ea typeface="Centra No2" pitchFamily="2" charset="0"/>
              </a:rPr>
              <a:t>One Banyan Bar</a:t>
            </a:r>
            <a:r>
              <a:rPr lang="en-US" sz="1000" dirty="0">
                <a:solidFill>
                  <a:srgbClr val="919193"/>
                </a:solidFill>
                <a:latin typeface="Centra No2" pitchFamily="2" charset="0"/>
                <a:ea typeface="Centra No2" pitchFamily="2" charset="0"/>
              </a:rPr>
              <a:t>. Celebrate with a wide selection of premium wines and sparkling wine from the world over.</a:t>
            </a:r>
          </a:p>
          <a:p>
            <a:pPr marL="171450" indent="-1714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000" dirty="0">
              <a:solidFill>
                <a:srgbClr val="919193"/>
              </a:solidFill>
              <a:latin typeface="Centra No2" pitchFamily="2" charset="0"/>
              <a:ea typeface="Centra No2" pitchFamily="2" charset="0"/>
            </a:endParaRPr>
          </a:p>
          <a:p>
            <a:pPr marL="171450" indent="-1714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rgbClr val="919193"/>
                </a:solidFill>
                <a:latin typeface="Centra No2" pitchFamily="2" charset="0"/>
                <a:ea typeface="Centra No2" pitchFamily="2" charset="0"/>
              </a:rPr>
              <a:t>Unlimited orders from a selection of sixteen cocktails and ten mocktails at </a:t>
            </a:r>
            <a:r>
              <a:rPr lang="en-US" sz="1000" dirty="0">
                <a:solidFill>
                  <a:srgbClr val="26AEBF"/>
                </a:solidFill>
                <a:latin typeface="Centra No2" pitchFamily="2" charset="0"/>
                <a:ea typeface="Centra No2" pitchFamily="2" charset="0"/>
              </a:rPr>
              <a:t>THE SANGS</a:t>
            </a:r>
            <a:r>
              <a:rPr lang="en-US" sz="1000" dirty="0">
                <a:solidFill>
                  <a:srgbClr val="919193"/>
                </a:solidFill>
                <a:latin typeface="Centra No2" pitchFamily="2" charset="0"/>
                <a:ea typeface="Centra No2" pitchFamily="2" charset="0"/>
              </a:rPr>
              <a:t>; ten cocktails and ten mocktails at </a:t>
            </a:r>
            <a:r>
              <a:rPr lang="en-US" sz="1000" dirty="0">
                <a:solidFill>
                  <a:srgbClr val="26AEBF"/>
                </a:solidFill>
                <a:latin typeface="Centra No2" pitchFamily="2" charset="0"/>
                <a:ea typeface="Centra No2" pitchFamily="2" charset="0"/>
              </a:rPr>
              <a:t>ONE BANYAN Bar</a:t>
            </a:r>
            <a:r>
              <a:rPr lang="en-US" sz="1000" dirty="0">
                <a:solidFill>
                  <a:srgbClr val="919193"/>
                </a:solidFill>
                <a:latin typeface="Centra No2" pitchFamily="2" charset="0"/>
                <a:ea typeface="Centra No2" pitchFamily="2" charset="0"/>
              </a:rPr>
              <a:t>, </a:t>
            </a:r>
            <a:r>
              <a:rPr lang="en-US" sz="1000" dirty="0">
                <a:solidFill>
                  <a:srgbClr val="26AEBF"/>
                </a:solidFill>
                <a:latin typeface="Centra No2" pitchFamily="2" charset="0"/>
                <a:ea typeface="Centra No2" pitchFamily="2" charset="0"/>
              </a:rPr>
              <a:t>JUST WOK</a:t>
            </a:r>
            <a:r>
              <a:rPr lang="en-US" sz="1000" dirty="0">
                <a:solidFill>
                  <a:srgbClr val="919193"/>
                </a:solidFill>
                <a:latin typeface="Centra No2" pitchFamily="2" charset="0"/>
                <a:ea typeface="Centra No2" pitchFamily="2" charset="0"/>
              </a:rPr>
              <a:t>, and </a:t>
            </a:r>
            <a:r>
              <a:rPr lang="en-US" sz="1000" dirty="0">
                <a:solidFill>
                  <a:srgbClr val="26AEBF"/>
                </a:solidFill>
                <a:latin typeface="Centra No2" pitchFamily="2" charset="0"/>
                <a:ea typeface="Centra No2" pitchFamily="2" charset="0"/>
              </a:rPr>
              <a:t>JUST GRILL</a:t>
            </a:r>
            <a:r>
              <a:rPr lang="en-US" sz="1000" dirty="0">
                <a:solidFill>
                  <a:srgbClr val="919193"/>
                </a:solidFill>
                <a:latin typeface="Centra No2" pitchFamily="2" charset="0"/>
                <a:ea typeface="Centra No2" pitchFamily="2" charset="0"/>
              </a:rPr>
              <a:t>; and one cocktail of the day, one mocktail of the day, wine, beer, and soft drinks at </a:t>
            </a:r>
            <a:r>
              <a:rPr lang="en-US" sz="1000" dirty="0">
                <a:solidFill>
                  <a:srgbClr val="26AEBF"/>
                </a:solidFill>
                <a:latin typeface="Centra No2" pitchFamily="2" charset="0"/>
                <a:ea typeface="Centra No2" pitchFamily="2" charset="0"/>
              </a:rPr>
              <a:t>THE ROCK</a:t>
            </a:r>
            <a:r>
              <a:rPr lang="en-US" sz="1000" dirty="0">
                <a:solidFill>
                  <a:srgbClr val="919193"/>
                </a:solidFill>
                <a:latin typeface="Centra No2" pitchFamily="2" charset="0"/>
                <a:ea typeface="Centra No2" pitchFamily="2" charset="0"/>
              </a:rPr>
              <a:t>.</a:t>
            </a:r>
          </a:p>
          <a:p>
            <a:pPr marL="171450" indent="-1714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000" dirty="0">
              <a:solidFill>
                <a:srgbClr val="919193"/>
              </a:solidFill>
              <a:latin typeface="Centra No2" pitchFamily="2" charset="0"/>
              <a:ea typeface="Centra No2" pitchFamily="2" charset="0"/>
            </a:endParaRPr>
          </a:p>
          <a:p>
            <a:pPr marL="171450" indent="-1714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rgbClr val="919193"/>
                </a:solidFill>
                <a:latin typeface="Centra No2" pitchFamily="2" charset="0"/>
                <a:ea typeface="Centra No2" pitchFamily="2" charset="0"/>
              </a:rPr>
              <a:t>Soft drinks, </a:t>
            </a:r>
            <a:r>
              <a:rPr lang="en-US" sz="1000" dirty="0" err="1">
                <a:solidFill>
                  <a:srgbClr val="919193"/>
                </a:solidFill>
                <a:latin typeface="Centra No2" pitchFamily="2" charset="0"/>
                <a:ea typeface="Centra No2" pitchFamily="2" charset="0"/>
              </a:rPr>
              <a:t>mineralised</a:t>
            </a:r>
            <a:r>
              <a:rPr lang="en-US" sz="1000" dirty="0">
                <a:solidFill>
                  <a:srgbClr val="919193"/>
                </a:solidFill>
                <a:latin typeface="Centra No2" pitchFamily="2" charset="0"/>
                <a:ea typeface="Centra No2" pitchFamily="2" charset="0"/>
              </a:rPr>
              <a:t> water, and an assortment of tea and coffee available at all outlets.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4DF4A818-8A16-48D4-9704-F66873636381}"/>
              </a:ext>
            </a:extLst>
          </p:cNvPr>
          <p:cNvSpPr txBox="1">
            <a:spLocks/>
          </p:cNvSpPr>
          <p:nvPr/>
        </p:nvSpPr>
        <p:spPr>
          <a:xfrm>
            <a:off x="475557" y="1240983"/>
            <a:ext cx="4874764" cy="7967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dirty="0">
                <a:solidFill>
                  <a:srgbClr val="D96330"/>
                </a:solidFill>
                <a:latin typeface="Termina Demi" panose="00000700000000000000" pitchFamily="50" charset="0"/>
                <a:ea typeface="Centra No2 Medium" pitchFamily="2" charset="0"/>
                <a:cs typeface="Times New Roman" panose="02020603050405020304" pitchFamily="18" charset="0"/>
              </a:rPr>
              <a:t>BEVERAGES</a:t>
            </a:r>
            <a:endParaRPr lang="en-MV" sz="1200" dirty="0">
              <a:solidFill>
                <a:srgbClr val="D96330"/>
              </a:solidFill>
              <a:latin typeface="Termina Demi" panose="00000700000000000000" pitchFamily="50" charset="0"/>
              <a:ea typeface="Centra No2 Medium" pitchFamily="2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3FAEA2D-4C7F-4C62-9D86-DA3951072E46}"/>
              </a:ext>
            </a:extLst>
          </p:cNvPr>
          <p:cNvCxnSpPr/>
          <p:nvPr/>
        </p:nvCxnSpPr>
        <p:spPr>
          <a:xfrm flipV="1">
            <a:off x="5974672" y="2636668"/>
            <a:ext cx="0" cy="3204839"/>
          </a:xfrm>
          <a:prstGeom prst="line">
            <a:avLst/>
          </a:prstGeom>
          <a:ln>
            <a:solidFill>
              <a:srgbClr val="D963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1DE2BE0-108B-40DD-816E-6AC1D8476115}"/>
              </a:ext>
            </a:extLst>
          </p:cNvPr>
          <p:cNvCxnSpPr>
            <a:cxnSpLocks/>
          </p:cNvCxnSpPr>
          <p:nvPr/>
        </p:nvCxnSpPr>
        <p:spPr>
          <a:xfrm>
            <a:off x="838200" y="6629603"/>
            <a:ext cx="10586884" cy="0"/>
          </a:xfrm>
          <a:prstGeom prst="line">
            <a:avLst/>
          </a:prstGeom>
          <a:ln>
            <a:solidFill>
              <a:srgbClr val="D963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807C3E95-43F4-4785-9C2F-93F74D66EC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23091" y="1445710"/>
            <a:ext cx="4693352" cy="495039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C5AE393-D4AB-45E4-AF4D-10C1CF549705}"/>
              </a:ext>
            </a:extLst>
          </p:cNvPr>
          <p:cNvSpPr txBox="1"/>
          <p:nvPr/>
        </p:nvSpPr>
        <p:spPr>
          <a:xfrm>
            <a:off x="356096" y="323334"/>
            <a:ext cx="29594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Larken-MediumItalic" panose="00000600000000000000" pitchFamily="2" charset="0"/>
              </a:rPr>
              <a:t>THE SERENITY PLAN </a:t>
            </a:r>
            <a:r>
              <a:rPr lang="en-US" sz="2000" baseline="30000" dirty="0">
                <a:solidFill>
                  <a:schemeClr val="bg1"/>
                </a:solidFill>
                <a:latin typeface="Larken-MediumItalic" panose="00000600000000000000" pitchFamily="2" charset="0"/>
              </a:rPr>
              <a:t>TM</a:t>
            </a:r>
            <a:r>
              <a:rPr lang="en-US" sz="2000" dirty="0">
                <a:solidFill>
                  <a:schemeClr val="bg1"/>
                </a:solidFill>
                <a:latin typeface="Larken-MediumItalic" panose="00000600000000000000" pitchFamily="2" charset="0"/>
              </a:rPr>
              <a:t>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F103B70-A695-4DDE-BEE9-7951F090C2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1016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38D0D82-E2C4-41DC-8C35-F8DA4507F5C4}"/>
              </a:ext>
            </a:extLst>
          </p:cNvPr>
          <p:cNvSpPr txBox="1"/>
          <p:nvPr/>
        </p:nvSpPr>
        <p:spPr>
          <a:xfrm>
            <a:off x="356096" y="323334"/>
            <a:ext cx="29594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Larken-MediumItalic" panose="00000600000000000000" pitchFamily="2" charset="0"/>
              </a:rPr>
              <a:t>THE SERENITY PLAN </a:t>
            </a:r>
            <a:r>
              <a:rPr lang="en-US" sz="2000" baseline="30000" dirty="0">
                <a:solidFill>
                  <a:schemeClr val="bg1"/>
                </a:solidFill>
                <a:latin typeface="Larken-MediumItalic" panose="00000600000000000000" pitchFamily="2" charset="0"/>
              </a:rPr>
              <a:t>TM</a:t>
            </a:r>
            <a:r>
              <a:rPr lang="en-US" sz="2000" dirty="0">
                <a:solidFill>
                  <a:schemeClr val="bg1"/>
                </a:solidFill>
                <a:latin typeface="Larken-MediumItalic" panose="00000600000000000000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565245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</TotalTime>
  <Words>1366</Words>
  <Application>Microsoft Office PowerPoint</Application>
  <PresentationFormat>Широкоэкранный</PresentationFormat>
  <Paragraphs>226</Paragraphs>
  <Slides>56</Slides>
  <Notes>31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0</vt:i4>
      </vt:variant>
      <vt:variant>
        <vt:lpstr>Заголовки слайдов</vt:lpstr>
      </vt:variant>
      <vt:variant>
        <vt:i4>56</vt:i4>
      </vt:variant>
    </vt:vector>
  </HeadingPairs>
  <TitlesOfParts>
    <vt:vector size="68" baseType="lpstr">
      <vt:lpstr>Arial</vt:lpstr>
      <vt:lpstr>Calibri</vt:lpstr>
      <vt:lpstr>Calibri Light</vt:lpstr>
      <vt:lpstr>Centra No2</vt:lpstr>
      <vt:lpstr>F37 Judge Medium</vt:lpstr>
      <vt:lpstr>Larken-MediumItalic</vt:lpstr>
      <vt:lpstr>Termina</vt:lpstr>
      <vt:lpstr>Termina Demi</vt:lpstr>
      <vt:lpstr>Termina Medium</vt:lpstr>
      <vt:lpstr>Times New Roman</vt:lpstr>
      <vt:lpstr>Wingdings</vt:lpstr>
      <vt:lpstr>Office Theme</vt:lpstr>
      <vt:lpstr>Презентация PowerPoint</vt:lpstr>
      <vt:lpstr>THE LOBI PLAN</vt:lpstr>
      <vt:lpstr>THE LOBI PLAN</vt:lpstr>
      <vt:lpstr>Презентация PowerPoint</vt:lpstr>
      <vt:lpstr>THE LOBI PLAN</vt:lpstr>
      <vt:lpstr>THE LOBI PLAN</vt:lpstr>
      <vt:lpstr>THE LOBI PLAN</vt:lpstr>
      <vt:lpstr>THE LOBI PLAN</vt:lpstr>
      <vt:lpstr>THE LOBI PLAN</vt:lpstr>
      <vt:lpstr>THE LOBI PLAN</vt:lpstr>
      <vt:lpstr>THE LOBI PLAN</vt:lpstr>
      <vt:lpstr>THE LOBI PLAN</vt:lpstr>
      <vt:lpstr>THE LOBI PLAN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Srimal Iresh / Atmosphere Hotels and Resorts</dc:creator>
  <cp:lastModifiedBy>Светлана Кравцова</cp:lastModifiedBy>
  <cp:revision>6</cp:revision>
  <dcterms:created xsi:type="dcterms:W3CDTF">2023-04-01T07:27:07Z</dcterms:created>
  <dcterms:modified xsi:type="dcterms:W3CDTF">2024-04-29T09:22:41Z</dcterms:modified>
</cp:coreProperties>
</file>