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92" r:id="rId2"/>
    <p:sldId id="761" r:id="rId3"/>
    <p:sldId id="925" r:id="rId4"/>
    <p:sldId id="757" r:id="rId5"/>
    <p:sldId id="763" r:id="rId6"/>
    <p:sldId id="926" r:id="rId7"/>
    <p:sldId id="764" r:id="rId8"/>
    <p:sldId id="765" r:id="rId9"/>
    <p:sldId id="927" r:id="rId10"/>
    <p:sldId id="928" r:id="rId11"/>
    <p:sldId id="929" r:id="rId12"/>
    <p:sldId id="930" r:id="rId13"/>
    <p:sldId id="931" r:id="rId14"/>
    <p:sldId id="753" r:id="rId15"/>
    <p:sldId id="750" r:id="rId16"/>
    <p:sldId id="755" r:id="rId17"/>
    <p:sldId id="941" r:id="rId18"/>
    <p:sldId id="932" r:id="rId19"/>
    <p:sldId id="708" r:id="rId20"/>
    <p:sldId id="740" r:id="rId21"/>
    <p:sldId id="749" r:id="rId22"/>
    <p:sldId id="934" r:id="rId23"/>
    <p:sldId id="721" r:id="rId24"/>
    <p:sldId id="935" r:id="rId25"/>
    <p:sldId id="734" r:id="rId26"/>
    <p:sldId id="936" r:id="rId27"/>
    <p:sldId id="947" r:id="rId28"/>
    <p:sldId id="756" r:id="rId29"/>
    <p:sldId id="937" r:id="rId30"/>
    <p:sldId id="942" r:id="rId31"/>
    <p:sldId id="729" r:id="rId32"/>
    <p:sldId id="731" r:id="rId33"/>
    <p:sldId id="944" r:id="rId34"/>
    <p:sldId id="759" r:id="rId35"/>
    <p:sldId id="945" r:id="rId36"/>
    <p:sldId id="938" r:id="rId37"/>
    <p:sldId id="939" r:id="rId38"/>
    <p:sldId id="948" r:id="rId39"/>
    <p:sldId id="741" r:id="rId40"/>
    <p:sldId id="943" r:id="rId41"/>
    <p:sldId id="940" r:id="rId42"/>
    <p:sldId id="946" r:id="rId43"/>
    <p:sldId id="76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DC349-31F4-4090-A815-D4A988CF1243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DB55C-4E0B-4112-9F9B-7F741F571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75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2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1866266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11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2214534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32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34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40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31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20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31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80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62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63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3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424686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569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238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817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03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631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81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391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438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155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54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4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15376085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227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720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719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685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447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919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263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598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104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06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5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6887935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860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E8C72-C994-41F1-A8B0-9117C0E6659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6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6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1457343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7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2177890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8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1059517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9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3194505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10EA8-F807-354D-B8BB-FBB7B29687D6}" type="slidenum">
              <a:rPr lang="en-MV" smtClean="0"/>
              <a:t>10</a:t>
            </a:fld>
            <a:endParaRPr lang="en-MV"/>
          </a:p>
        </p:txBody>
      </p:sp>
    </p:spTree>
    <p:extLst>
      <p:ext uri="{BB962C8B-B14F-4D97-AF65-F5344CB8AC3E}">
        <p14:creationId xmlns:p14="http://schemas.microsoft.com/office/powerpoint/2010/main" val="3707001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5ECF2-FE09-4622-B002-C64099E35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1662C-6C53-4203-9229-CFFC63803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77087-3C41-4539-9CAF-3CE4913CF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20514-4D7D-4B5D-8682-D55F81E80168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EE114-C36C-4161-A1A8-C0C57AF1E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2F5FD-81F2-463C-9687-C573E5EA2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F9D3-EA27-4FF4-AE19-490AEEC2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75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AACD-1004-4AA9-A626-A848EE974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A8980C-C9F8-4D11-8256-550DF22DE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9A8E7-C4EC-4D0E-8C07-1A4FB08DA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20514-4D7D-4B5D-8682-D55F81E80168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E42FE-EDC5-47EF-B1EA-BC3780035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9F861-47AC-4654-B960-E328F769B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F9D3-EA27-4FF4-AE19-490AEEC2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43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9EDCD8-9267-4A10-AE5A-4D0BC592F7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C9B2F-D4A7-4A30-890E-67AB849F9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99FF9-3DF7-4B91-9D74-A93DE11E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20514-4D7D-4B5D-8682-D55F81E80168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F0BF1-CD3A-4ECA-AD7A-D7BDA5435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B870A-E9A5-40DE-AAD1-9185553EE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F9D3-EA27-4FF4-AE19-490AEEC2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14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88F66-E191-45D3-A401-5A257A013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2517B-8D49-42A5-89CE-D6CEA0ED6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A675F-FD32-4ECE-9622-6603994D8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20514-4D7D-4B5D-8682-D55F81E80168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98AB8-20E7-42D4-8F63-5DB894ED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21EBB-49F6-4341-941D-B1E36023C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F9D3-EA27-4FF4-AE19-490AEEC2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73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D6505-5602-4439-AAF1-17B60B3FB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12BEE-DB17-4A49-9814-0F640BA0A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30D8-FD27-4894-BB25-ED1EB20B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20514-4D7D-4B5D-8682-D55F81E80168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F974C-3511-476C-950B-21312A0EF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25F40-2AD2-49EC-9D66-05056CE3D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F9D3-EA27-4FF4-AE19-490AEEC2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0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56695-385A-4E6E-8B99-4B8EBEA7D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97DDF-5150-46F5-BFF9-1FE49560A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4AC15-1086-43FF-8821-8373F437F0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395F54-C58F-4912-BEFF-D19C23B4C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20514-4D7D-4B5D-8682-D55F81E80168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5E151-F31C-417D-ADEE-43E560F96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0904A-00A8-42DA-B63E-AE3E4D11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F9D3-EA27-4FF4-AE19-490AEEC2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99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DDAE8-A060-45B9-A787-D22767E83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64251-88C0-443C-8E00-0F36B9FCB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F6EE16-331C-4337-90EE-74B22296C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94B36-53E2-4981-AD6E-56B401A222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72662-2BC2-47D4-A508-CF19E48B9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74B9A2-2424-4E2A-8A38-B7846D048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20514-4D7D-4B5D-8682-D55F81E80168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86133-1E97-463D-B7DD-531D1A08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B0A59-6FBF-4B8B-936F-D0272972C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F9D3-EA27-4FF4-AE19-490AEEC2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74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1E979-C452-4147-A937-EFFEC8E8D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1EC94E-1065-4FD7-9296-EE3D44C2C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20514-4D7D-4B5D-8682-D55F81E80168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3997E5-D6BB-40A7-AB86-C4AC99A3B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E98F0C-51E2-4FE7-8A68-94EB311E5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F9D3-EA27-4FF4-AE19-490AEEC2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1D1A6-8FA1-4AF9-8EC9-93D56D8D1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20514-4D7D-4B5D-8682-D55F81E80168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E0BF2D-0010-487F-BC3D-672DEA25E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77451-1E82-46DD-89CE-E42B9E7F4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F9D3-EA27-4FF4-AE19-490AEEC2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00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AB56E-B8F6-4BC6-820F-590AC5FEE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F7B0E-3274-41A9-93C3-8F8F121D0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3358E-55E4-4621-BFC7-FBC34E833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67F2E3-21EE-4893-8A87-887EBD0B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20514-4D7D-4B5D-8682-D55F81E80168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F905B-D622-4ED4-98AB-9BB7B7880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01A39-58D4-4077-9082-184840B32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F9D3-EA27-4FF4-AE19-490AEEC2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21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E6CEB-ECCC-409A-8835-ABBBC918C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9D37BE-DAC4-49FB-9C35-4603DC175D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8C309-B6C2-477D-8534-9A301A452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8DCE07-CCC6-4A2C-A70F-6FA5E33F5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20514-4D7D-4B5D-8682-D55F81E80168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DD70B-7069-4012-B25C-8BE13A33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9478E-F431-4324-A0F1-9619FB06C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F9D3-EA27-4FF4-AE19-490AEEC2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9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31704-D6CF-46B0-87B4-4ABA337EF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4036A-CBB1-4256-A7CF-2E55E4464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F70E8-84E8-4741-9CF6-1E3005F02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20514-4D7D-4B5D-8682-D55F81E80168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3A83F-74A8-4998-AF8C-D8E9606FB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73439-041B-4B50-8A11-EC6E24665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6F9D3-EA27-4FF4-AE19-490AEEC2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99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youtube.com/watch?v=u_KY-tjitZM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hyperlink" Target="https://www.youtube.com/watch?v=8JUMPVl1cz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65817D14-34E4-4ADA-8E97-ADA51FAC9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0BF12F-84C1-4723-9195-C0D0B20C0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9512" y="2862152"/>
            <a:ext cx="4272975" cy="11336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0C0C51-EAD0-438F-B910-E39FDE3B52E5}"/>
              </a:ext>
            </a:extLst>
          </p:cNvPr>
          <p:cNvSpPr/>
          <p:nvPr/>
        </p:nvSpPr>
        <p:spPr>
          <a:xfrm>
            <a:off x="4251403" y="6186923"/>
            <a:ext cx="2988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600" dirty="0">
                <a:solidFill>
                  <a:schemeClr val="bg1"/>
                </a:solidFill>
                <a:latin typeface="F37 Judge Medium" panose="02000600000000000000" pitchFamily="50" charset="0"/>
              </a:rPr>
              <a:t>OBLU-lobigili.COM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786DD-D5D2-456F-A774-098A9AA4AF4F}"/>
              </a:ext>
            </a:extLst>
          </p:cNvPr>
          <p:cNvSpPr/>
          <p:nvPr/>
        </p:nvSpPr>
        <p:spPr>
          <a:xfrm>
            <a:off x="4056639" y="5663703"/>
            <a:ext cx="3377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Island of Love…</a:t>
            </a:r>
            <a:endParaRPr lang="en-US" sz="2800" dirty="0">
              <a:solidFill>
                <a:schemeClr val="bg1"/>
              </a:solidFill>
              <a:latin typeface="F37 Judge Medium" panose="02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126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653E7D-86B1-4889-9A2C-9F1E3B362055}"/>
              </a:ext>
            </a:extLst>
          </p:cNvPr>
          <p:cNvSpPr txBox="1"/>
          <p:nvPr/>
        </p:nvSpPr>
        <p:spPr>
          <a:xfrm>
            <a:off x="496771" y="1773491"/>
            <a:ext cx="5044397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ENTERTAINMENT</a:t>
            </a:r>
          </a:p>
          <a:p>
            <a:pPr algn="just"/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DAILY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live music performances at The Swing Bar</a:t>
            </a:r>
          </a:p>
          <a:p>
            <a:pPr algn="just"/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algn="just"/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GYM AND RECREATION</a:t>
            </a:r>
          </a:p>
          <a:p>
            <a:pPr algn="just"/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UNLIMITED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access to our fully equipped over water gymnasium</a:t>
            </a:r>
          </a:p>
          <a:p>
            <a:pPr algn="just"/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algn="just"/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SNORKELLING AND WATER SPORTS</a:t>
            </a:r>
          </a:p>
          <a:p>
            <a:pPr algn="just"/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COMPLIMENTARY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use of </a:t>
            </a:r>
            <a:r>
              <a:rPr lang="en-US" sz="1200" dirty="0" err="1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snorkelling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equipment throughout the stay</a:t>
            </a: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COMPLIMENTARY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use of non-motorized water sports equipment (Stand-Up Paddle Board and Kayak)</a:t>
            </a:r>
          </a:p>
          <a:p>
            <a:pPr algn="just"/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algn="just"/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EXCURSIONS</a:t>
            </a:r>
          </a:p>
          <a:p>
            <a:pPr algn="just"/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ONE COMPLIMENTARY 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Sunset Fishing per guest during stay</a:t>
            </a: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ONE COMPLIMENTARY 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Snorkeling guide trip per guest during stay</a:t>
            </a:r>
          </a:p>
          <a:p>
            <a:pPr algn="just"/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algn="just"/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** Weather permitting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4A818-8A16-48D4-9704-F66873636381}"/>
              </a:ext>
            </a:extLst>
          </p:cNvPr>
          <p:cNvSpPr txBox="1">
            <a:spLocks/>
          </p:cNvSpPr>
          <p:nvPr/>
        </p:nvSpPr>
        <p:spPr>
          <a:xfrm>
            <a:off x="356096" y="1029552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66006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Activities &amp; Adventure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/>
          <p:nvPr/>
        </p:nvCxnSpPr>
        <p:spPr>
          <a:xfrm flipV="1">
            <a:off x="5974672" y="2636668"/>
            <a:ext cx="0" cy="3204839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4E9FA3F-07A9-4777-B784-5B012872C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17CCAA2-089D-43D6-92B2-0C7569A76EAD}"/>
              </a:ext>
            </a:extLst>
          </p:cNvPr>
          <p:cNvSpPr txBox="1"/>
          <p:nvPr/>
        </p:nvSpPr>
        <p:spPr>
          <a:xfrm>
            <a:off x="356096" y="323334"/>
            <a:ext cx="1946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</a:t>
            </a:r>
            <a:r>
              <a:rPr lang="en-US" sz="2000" dirty="0" err="1">
                <a:solidFill>
                  <a:schemeClr val="bg1"/>
                </a:solidFill>
                <a:latin typeface="Larken-MediumItalic" panose="00000600000000000000" pitchFamily="2" charset="0"/>
              </a:rPr>
              <a:t>Lobi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Plan™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2415EC-BD24-4193-9D95-641EA86DF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8676" y="1338473"/>
            <a:ext cx="4557932" cy="486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66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/>
          <p:nvPr/>
        </p:nvCxnSpPr>
        <p:spPr>
          <a:xfrm flipV="1">
            <a:off x="5974672" y="2636668"/>
            <a:ext cx="0" cy="3204839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D58CDA1-6C92-410D-9A65-0ABAA7F76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765BB9-2786-44F9-A137-393DE18D0549}"/>
              </a:ext>
            </a:extLst>
          </p:cNvPr>
          <p:cNvSpPr txBox="1"/>
          <p:nvPr/>
        </p:nvSpPr>
        <p:spPr>
          <a:xfrm>
            <a:off x="356096" y="323334"/>
            <a:ext cx="1946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</a:t>
            </a:r>
            <a:r>
              <a:rPr lang="en-US" sz="2000" dirty="0" err="1">
                <a:solidFill>
                  <a:schemeClr val="bg1"/>
                </a:solidFill>
                <a:latin typeface="Larken-MediumItalic" panose="00000600000000000000" pitchFamily="2" charset="0"/>
              </a:rPr>
              <a:t>Lobi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Plan™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B254FF6-0FC0-4DFD-A4A6-050665F847F7}"/>
              </a:ext>
            </a:extLst>
          </p:cNvPr>
          <p:cNvSpPr txBox="1">
            <a:spLocks/>
          </p:cNvSpPr>
          <p:nvPr/>
        </p:nvSpPr>
        <p:spPr>
          <a:xfrm>
            <a:off x="356096" y="1046778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66006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Other Services</a:t>
            </a:r>
          </a:p>
        </p:txBody>
      </p:sp>
      <p:pic>
        <p:nvPicPr>
          <p:cNvPr id="6" name="Picture 5" descr="A picture containing palm, furniture&#10;&#10;Description automatically generated">
            <a:extLst>
              <a:ext uri="{FF2B5EF4-FFF2-40B4-BE49-F238E27FC236}">
                <a16:creationId xmlns:a16="http://schemas.microsoft.com/office/drawing/2014/main" id="{17903CAA-4A68-41C6-AA15-25B3D1A47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199" y="1209420"/>
            <a:ext cx="4741607" cy="52684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28F4DC-FFCE-47D6-B4A0-E4F50CBD2F49}"/>
              </a:ext>
            </a:extLst>
          </p:cNvPr>
          <p:cNvSpPr txBox="1"/>
          <p:nvPr/>
        </p:nvSpPr>
        <p:spPr>
          <a:xfrm>
            <a:off x="496771" y="1773491"/>
            <a:ext cx="5044397" cy="300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IN VILLA MINIBAR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Replenished </a:t>
            </a: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DAILY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with an assortment of alcoholic and non-alcoholic beverages along with a selection of snacks</a:t>
            </a:r>
          </a:p>
          <a:p>
            <a:pPr>
              <a:lnSpc>
                <a:spcPct val="200000"/>
              </a:lnSpc>
            </a:pPr>
            <a:endParaRPr lang="en-US" sz="1100" dirty="0">
              <a:solidFill>
                <a:srgbClr val="7A2877"/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200000"/>
              </a:lnSpc>
            </a:pP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SPA</a:t>
            </a:r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ELE|NA THE SPA 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offers a range of holistic treatments inspired by natural elements, that nourish the mind, body, and soul.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Eligible per person per stay depending on the duration of the stay: </a:t>
            </a:r>
          </a:p>
          <a:p>
            <a:pPr marL="628650" lvl="1" indent="-1714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Minimum 4 nights stay: </a:t>
            </a: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ONE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45 minutes spa treatment</a:t>
            </a:r>
            <a:endParaRPr lang="en-US" sz="1100" dirty="0">
              <a:solidFill>
                <a:srgbClr val="7A2877"/>
              </a:solidFill>
              <a:latin typeface="Centra No2" pitchFamily="2" charset="0"/>
              <a:ea typeface="Centra No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82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B45084D-29C6-4807-A1AB-1F585068F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n island&#10;&#10;Description automatically generated">
            <a:extLst>
              <a:ext uri="{FF2B5EF4-FFF2-40B4-BE49-F238E27FC236}">
                <a16:creationId xmlns:a16="http://schemas.microsoft.com/office/drawing/2014/main" id="{0ECDFFD4-3F2B-4867-9E20-85B6A74E7B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"/>
          <a:stretch/>
        </p:blipFill>
        <p:spPr>
          <a:xfrm>
            <a:off x="0" y="-440084"/>
            <a:ext cx="12192000" cy="7086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398912"/>
            <a:ext cx="834866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Full Island Aerial View</a:t>
            </a:r>
          </a:p>
        </p:txBody>
      </p:sp>
    </p:spTree>
    <p:extLst>
      <p:ext uri="{BB962C8B-B14F-4D97-AF65-F5344CB8AC3E}">
        <p14:creationId xmlns:p14="http://schemas.microsoft.com/office/powerpoint/2010/main" val="386943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ter, sky, outdoor, nature&#10;&#10;Description automatically generated">
            <a:extLst>
              <a:ext uri="{FF2B5EF4-FFF2-40B4-BE49-F238E27FC236}">
                <a16:creationId xmlns:a16="http://schemas.microsoft.com/office/drawing/2014/main" id="{37B00768-35BB-4E37-B93C-C8936E2461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1" b="-1"/>
          <a:stretch/>
        </p:blipFill>
        <p:spPr>
          <a:xfrm>
            <a:off x="0" y="0"/>
            <a:ext cx="12192000" cy="68448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398912"/>
            <a:ext cx="834866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Island and Arrival Jetty </a:t>
            </a:r>
          </a:p>
        </p:txBody>
      </p:sp>
    </p:spTree>
    <p:extLst>
      <p:ext uri="{BB962C8B-B14F-4D97-AF65-F5344CB8AC3E}">
        <p14:creationId xmlns:p14="http://schemas.microsoft.com/office/powerpoint/2010/main" val="325194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5912DD-60C3-455C-A31F-835BEDCDB7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"/>
          <a:stretch/>
        </p:blipFill>
        <p:spPr>
          <a:xfrm>
            <a:off x="-3" y="0"/>
            <a:ext cx="12192000" cy="69366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AF5E4B-6E8F-4456-B460-BA8392AFE811}"/>
              </a:ext>
            </a:extLst>
          </p:cNvPr>
          <p:cNvSpPr/>
          <p:nvPr/>
        </p:nvSpPr>
        <p:spPr>
          <a:xfrm>
            <a:off x="-2" y="6382620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DA4C51-951F-4EEC-B175-B39616B35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6" y="6349816"/>
            <a:ext cx="8348663" cy="4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sz="1800" dirty="0" err="1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SunNest</a:t>
            </a: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 Beach Villas – Eastern Beach Aerial View</a:t>
            </a:r>
          </a:p>
        </p:txBody>
      </p:sp>
    </p:spTree>
    <p:extLst>
      <p:ext uri="{BB962C8B-B14F-4D97-AF65-F5344CB8AC3E}">
        <p14:creationId xmlns:p14="http://schemas.microsoft.com/office/powerpoint/2010/main" val="55251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781BFBC-5AA7-46DE-BECA-19A2C9AC10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17840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847480" imgH="3291840" progId="">
                  <p:embed/>
                </p:oleObj>
              </mc:Choice>
              <mc:Fallback>
                <p:oleObj r:id="rId3" imgW="5847480" imgH="3291840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781BFBC-5AA7-46DE-BECA-19A2C9AC10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7840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398912"/>
            <a:ext cx="834866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1800" dirty="0" err="1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SunNest</a:t>
            </a: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 Beach Pool Villa</a:t>
            </a:r>
          </a:p>
        </p:txBody>
      </p:sp>
    </p:spTree>
    <p:extLst>
      <p:ext uri="{BB962C8B-B14F-4D97-AF65-F5344CB8AC3E}">
        <p14:creationId xmlns:p14="http://schemas.microsoft.com/office/powerpoint/2010/main" val="206887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AC976-257B-4B2C-8851-D274653D5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398912"/>
            <a:ext cx="834866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1800" dirty="0" err="1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SunNest</a:t>
            </a: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 Beach Pool Villa – Pool &amp; Beach View</a:t>
            </a:r>
          </a:p>
        </p:txBody>
      </p:sp>
    </p:spTree>
    <p:extLst>
      <p:ext uri="{BB962C8B-B14F-4D97-AF65-F5344CB8AC3E}">
        <p14:creationId xmlns:p14="http://schemas.microsoft.com/office/powerpoint/2010/main" val="76258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B3C9DA7-05A6-4357-BB36-1EDBC761AF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192000" cy="6865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847480" imgH="3291840" progId="">
                  <p:embed/>
                </p:oleObj>
              </mc:Choice>
              <mc:Fallback>
                <p:oleObj r:id="rId3" imgW="5847480" imgH="3291840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9B3C9DA7-05A6-4357-BB36-1EDBC761AF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65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398912"/>
            <a:ext cx="834866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1800" dirty="0" err="1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SunNest</a:t>
            </a: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 Beach Pool Villa - Bedroom</a:t>
            </a:r>
          </a:p>
        </p:txBody>
      </p:sp>
    </p:spTree>
    <p:extLst>
      <p:ext uri="{BB962C8B-B14F-4D97-AF65-F5344CB8AC3E}">
        <p14:creationId xmlns:p14="http://schemas.microsoft.com/office/powerpoint/2010/main" val="324574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8B6668A-7E9A-4135-8F54-C718164A0C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17840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847480" imgH="3291840" progId="">
                  <p:embed/>
                </p:oleObj>
              </mc:Choice>
              <mc:Fallback>
                <p:oleObj r:id="rId3" imgW="5847480" imgH="3291840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8B6668A-7E9A-4135-8F54-C718164A0C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7840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398912"/>
            <a:ext cx="834866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1800" dirty="0" err="1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SunNest</a:t>
            </a: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 Beach Pool Villa – Bathroom</a:t>
            </a:r>
          </a:p>
        </p:txBody>
      </p:sp>
    </p:spTree>
    <p:extLst>
      <p:ext uri="{BB962C8B-B14F-4D97-AF65-F5344CB8AC3E}">
        <p14:creationId xmlns:p14="http://schemas.microsoft.com/office/powerpoint/2010/main" val="428978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653E7D-86B1-4889-9A2C-9F1E3B362055}"/>
              </a:ext>
            </a:extLst>
          </p:cNvPr>
          <p:cNvSpPr txBox="1"/>
          <p:nvPr/>
        </p:nvSpPr>
        <p:spPr>
          <a:xfrm>
            <a:off x="475557" y="1819096"/>
            <a:ext cx="5044397" cy="47611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entra No2" pitchFamily="2" charset="0"/>
                <a:ea typeface="Centra No2" pitchFamily="2" charset="0"/>
              </a:rPr>
              <a:t>All adult private resort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entra No2" pitchFamily="2" charset="0"/>
                <a:ea typeface="Centra No2" pitchFamily="2" charset="0"/>
              </a:rPr>
              <a:t>68 VILLAS IN 3 categories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entra No2" pitchFamily="2" charset="0"/>
                <a:ea typeface="Centra No2" pitchFamily="2" charset="0"/>
              </a:rPr>
              <a:t>Creative a la carte dining with live cooking stations and theme nights at Ylang-Ylang restaurant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entra No2" pitchFamily="2" charset="0"/>
                <a:ea typeface="Centra No2" pitchFamily="2" charset="0"/>
              </a:rPr>
              <a:t>Just 15-Minutes from Airport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entra No2" pitchFamily="2" charset="0"/>
                <a:ea typeface="Centra No2" pitchFamily="2" charset="0"/>
              </a:rPr>
              <a:t>Unique food truck dining experience at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Centra No2" pitchFamily="2" charset="0"/>
                <a:ea typeface="Centra No2" pitchFamily="2" charset="0"/>
              </a:rPr>
              <a:t>Gaadiya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entra No2" pitchFamily="2" charset="0"/>
                <a:ea typeface="Centra No2" pitchFamily="2" charset="0"/>
              </a:rPr>
              <a:t> 17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entra No2" pitchFamily="2" charset="0"/>
                <a:ea typeface="Centra No2" pitchFamily="2" charset="0"/>
              </a:rPr>
              <a:t>Sunset bar – SWING overlooking the turquoise lagoon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entra No2" pitchFamily="2" charset="0"/>
                <a:ea typeface="Centra No2" pitchFamily="2" charset="0"/>
              </a:rPr>
              <a:t>Largest Under Ocean Restaurant Only BLU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entra No2" pitchFamily="2" charset="0"/>
                <a:ea typeface="Centra No2" pitchFamily="2" charset="0"/>
              </a:rPr>
              <a:t>Access to neighboring resort OBLU XPERIENCE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Centra No2" pitchFamily="2" charset="0"/>
                <a:ea typeface="Centra No2" pitchFamily="2" charset="0"/>
              </a:rPr>
              <a:t>Ailafushi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entra No2" pitchFamily="2" charset="0"/>
                <a:ea typeface="Centra No2" pitchFamily="2" charset="0"/>
              </a:rPr>
              <a:t> with all – day dining restaurant, vibrant X360 bar with additional recreational facilities, live entertainment during the evening and retail cafe zone with wine, liquor and pastry shop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entra No2" pitchFamily="2" charset="0"/>
                <a:ea typeface="Centra No2" pitchFamily="2" charset="0"/>
              </a:rPr>
              <a:t>ELE|NA Spa with intimate spa experience designed exclusively for couples and adults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entra No2" pitchFamily="2" charset="0"/>
                <a:ea typeface="Centra No2" pitchFamily="2" charset="0"/>
              </a:rPr>
              <a:t>Over water Gym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entra No2" pitchFamily="2" charset="0"/>
                <a:ea typeface="Centra No2" pitchFamily="2" charset="0"/>
              </a:rPr>
              <a:t>Tennis court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Centra No2" pitchFamily="2" charset="0"/>
                <a:ea typeface="Centra No2" pitchFamily="2" charset="0"/>
              </a:rPr>
              <a:t>Daily live entertainment with duo band and DJ</a:t>
            </a:r>
            <a:endParaRPr lang="en-US" sz="1200" dirty="0">
              <a:solidFill>
                <a:srgbClr val="642061"/>
              </a:solidFill>
              <a:latin typeface="Centra No2" pitchFamily="2" charset="0"/>
              <a:ea typeface="Centra No2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4A818-8A16-48D4-9704-F66873636381}"/>
              </a:ext>
            </a:extLst>
          </p:cNvPr>
          <p:cNvSpPr txBox="1">
            <a:spLocks/>
          </p:cNvSpPr>
          <p:nvPr/>
        </p:nvSpPr>
        <p:spPr>
          <a:xfrm>
            <a:off x="475557" y="1240983"/>
            <a:ext cx="4874764" cy="384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66006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Key USPs</a:t>
            </a:r>
            <a:endParaRPr lang="en-MV" sz="1800" dirty="0">
              <a:solidFill>
                <a:srgbClr val="660061"/>
              </a:solidFill>
              <a:latin typeface="Termina Demi" panose="00000700000000000000" pitchFamily="50" charset="0"/>
              <a:ea typeface="Centra No2 Medium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/>
          <p:nvPr/>
        </p:nvCxnSpPr>
        <p:spPr>
          <a:xfrm flipV="1">
            <a:off x="5974672" y="2636668"/>
            <a:ext cx="0" cy="3204839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9C778E41-D64A-40BC-BCEC-66A2B8171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7914EC-20A7-4CB3-92FC-C43EB7273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1366" y="1016000"/>
            <a:ext cx="5044397" cy="53148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EB4890-F710-4AA7-9918-2E0E141986F8}"/>
              </a:ext>
            </a:extLst>
          </p:cNvPr>
          <p:cNvSpPr txBox="1"/>
          <p:nvPr/>
        </p:nvSpPr>
        <p:spPr>
          <a:xfrm>
            <a:off x="356096" y="323334"/>
            <a:ext cx="1986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Resort Features</a:t>
            </a:r>
          </a:p>
        </p:txBody>
      </p:sp>
    </p:spTree>
    <p:extLst>
      <p:ext uri="{BB962C8B-B14F-4D97-AF65-F5344CB8AC3E}">
        <p14:creationId xmlns:p14="http://schemas.microsoft.com/office/powerpoint/2010/main" val="4249462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5BA1DD-F1F6-49E6-A141-F7669CB055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"/>
          <a:stretch/>
        </p:blipFill>
        <p:spPr>
          <a:xfrm>
            <a:off x="0" y="19615"/>
            <a:ext cx="12192000" cy="68187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8728" y="6298479"/>
            <a:ext cx="8348663" cy="4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Water Villa – Aerial View</a:t>
            </a:r>
          </a:p>
        </p:txBody>
      </p:sp>
    </p:spTree>
    <p:extLst>
      <p:ext uri="{BB962C8B-B14F-4D97-AF65-F5344CB8AC3E}">
        <p14:creationId xmlns:p14="http://schemas.microsoft.com/office/powerpoint/2010/main" val="349542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building, outdoor, house&#10;&#10;Description automatically generated">
            <a:extLst>
              <a:ext uri="{FF2B5EF4-FFF2-40B4-BE49-F238E27FC236}">
                <a16:creationId xmlns:a16="http://schemas.microsoft.com/office/drawing/2014/main" id="{736DADE7-40F5-4068-A0BB-AB0AA749CC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 r="-24" b="7875"/>
          <a:stretch/>
        </p:blipFill>
        <p:spPr>
          <a:xfrm>
            <a:off x="-2942" y="0"/>
            <a:ext cx="1219494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8728" y="6298479"/>
            <a:ext cx="8348663" cy="4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Water Villa – Entrance</a:t>
            </a:r>
          </a:p>
        </p:txBody>
      </p:sp>
    </p:spTree>
    <p:extLst>
      <p:ext uri="{BB962C8B-B14F-4D97-AF65-F5344CB8AC3E}">
        <p14:creationId xmlns:p14="http://schemas.microsoft.com/office/powerpoint/2010/main" val="59946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47D2267-6E44-4377-9EA9-D2D437056D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" y="0"/>
          <a:ext cx="1218612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142920" imgH="5144400" progId="">
                  <p:embed/>
                </p:oleObj>
              </mc:Choice>
              <mc:Fallback>
                <p:oleObj r:id="rId3" imgW="9142920" imgH="5144400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47D2267-6E44-4377-9EA9-D2D437056D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12186123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878" y="6306559"/>
            <a:ext cx="12192000" cy="4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sz="1800" dirty="0" err="1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SunNest</a:t>
            </a: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 Water Villa &amp; Nest Water Villa – Bedroom Interior with Sea View</a:t>
            </a:r>
          </a:p>
        </p:txBody>
      </p:sp>
    </p:spTree>
    <p:extLst>
      <p:ext uri="{BB962C8B-B14F-4D97-AF65-F5344CB8AC3E}">
        <p14:creationId xmlns:p14="http://schemas.microsoft.com/office/powerpoint/2010/main" val="353555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floor, room, bed&#10;&#10;Description automatically generated">
            <a:extLst>
              <a:ext uri="{FF2B5EF4-FFF2-40B4-BE49-F238E27FC236}">
                <a16:creationId xmlns:a16="http://schemas.microsoft.com/office/drawing/2014/main" id="{0AF1F7F2-DF75-4009-B723-27C1ACF7BD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" r="24" b="14073"/>
          <a:stretch/>
        </p:blipFill>
        <p:spPr>
          <a:xfrm>
            <a:off x="-2941" y="0"/>
            <a:ext cx="12192000" cy="68132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867" y="6306559"/>
            <a:ext cx="11616265" cy="4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sz="1800" dirty="0" err="1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SunNest</a:t>
            </a: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 Water Villa &amp; Nest Water Villa – Bedroom &amp; Ocean view</a:t>
            </a:r>
          </a:p>
        </p:txBody>
      </p:sp>
    </p:spTree>
    <p:extLst>
      <p:ext uri="{BB962C8B-B14F-4D97-AF65-F5344CB8AC3E}">
        <p14:creationId xmlns:p14="http://schemas.microsoft.com/office/powerpoint/2010/main" val="184426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398912"/>
            <a:ext cx="834866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1800" dirty="0" err="1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SunNest</a:t>
            </a: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 Beach Pool Villa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F0EAF11-CBB2-4AE5-987A-00206B6E9C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17840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847480" imgH="3291840" progId="">
                  <p:embed/>
                </p:oleObj>
              </mc:Choice>
              <mc:Fallback>
                <p:oleObj r:id="rId3" imgW="5847480" imgH="3291840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F0EAF11-CBB2-4AE5-987A-00206B6E9C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7840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F1A116A-70FB-4E50-91BD-078CA1571B05}"/>
              </a:ext>
            </a:extLst>
          </p:cNvPr>
          <p:cNvSpPr/>
          <p:nvPr/>
        </p:nvSpPr>
        <p:spPr>
          <a:xfrm>
            <a:off x="-2" y="6382620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26F947-EBF0-42B7-9B48-E9CA2F3DD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6" y="6349816"/>
            <a:ext cx="8348663" cy="4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sz="1800" dirty="0" err="1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SunNest</a:t>
            </a: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 Water Villa &amp; Nest Water Villa – Interior view</a:t>
            </a:r>
          </a:p>
        </p:txBody>
      </p:sp>
    </p:spTree>
    <p:extLst>
      <p:ext uri="{BB962C8B-B14F-4D97-AF65-F5344CB8AC3E}">
        <p14:creationId xmlns:p14="http://schemas.microsoft.com/office/powerpoint/2010/main" val="68218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00EB1C9-D171-4998-9F2E-0B5764E500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" y="0"/>
          <a:ext cx="1217840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847480" imgH="3291840" progId="">
                  <p:embed/>
                </p:oleObj>
              </mc:Choice>
              <mc:Fallback>
                <p:oleObj r:id="rId3" imgW="5847480" imgH="3291840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00EB1C9-D171-4998-9F2E-0B5764E500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" y="0"/>
                        <a:ext cx="1217840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AAF5E4B-6E8F-4456-B460-BA8392AFE811}"/>
              </a:ext>
            </a:extLst>
          </p:cNvPr>
          <p:cNvSpPr/>
          <p:nvPr/>
        </p:nvSpPr>
        <p:spPr>
          <a:xfrm>
            <a:off x="-2" y="6382620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DA4C51-951F-4EEC-B175-B39616B35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6" y="6349816"/>
            <a:ext cx="8348663" cy="4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sz="1800" dirty="0" err="1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SunNest</a:t>
            </a: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 Water Villa &amp; Nest Water Villa - Bathroom</a:t>
            </a:r>
          </a:p>
        </p:txBody>
      </p:sp>
    </p:spTree>
    <p:extLst>
      <p:ext uri="{BB962C8B-B14F-4D97-AF65-F5344CB8AC3E}">
        <p14:creationId xmlns:p14="http://schemas.microsoft.com/office/powerpoint/2010/main" val="124704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eck with a bench and a body of water in the background&#10;&#10;Description automatically generated with low confidence">
            <a:extLst>
              <a:ext uri="{FF2B5EF4-FFF2-40B4-BE49-F238E27FC236}">
                <a16:creationId xmlns:a16="http://schemas.microsoft.com/office/drawing/2014/main" id="{96ADF8E5-68E1-4EA2-A31A-E48D2D0F4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"/>
            <a:ext cx="12192000" cy="68441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AF5E4B-6E8F-4456-B460-BA8392AFE811}"/>
              </a:ext>
            </a:extLst>
          </p:cNvPr>
          <p:cNvSpPr/>
          <p:nvPr/>
        </p:nvSpPr>
        <p:spPr>
          <a:xfrm>
            <a:off x="-2" y="6303962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DA4C51-951F-4EEC-B175-B39616B35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300655"/>
            <a:ext cx="10989733" cy="4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sz="1800" dirty="0" err="1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SunNest</a:t>
            </a: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 Water Villa &amp; Nest Water Villa with Pool – Deck View</a:t>
            </a:r>
          </a:p>
        </p:txBody>
      </p:sp>
    </p:spTree>
    <p:extLst>
      <p:ext uri="{BB962C8B-B14F-4D97-AF65-F5344CB8AC3E}">
        <p14:creationId xmlns:p14="http://schemas.microsoft.com/office/powerpoint/2010/main" val="390418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AC976-257B-4B2C-8851-D274653D5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398912"/>
            <a:ext cx="834866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Floating Breakfast</a:t>
            </a:r>
          </a:p>
        </p:txBody>
      </p:sp>
    </p:spTree>
    <p:extLst>
      <p:ext uri="{BB962C8B-B14F-4D97-AF65-F5344CB8AC3E}">
        <p14:creationId xmlns:p14="http://schemas.microsoft.com/office/powerpoint/2010/main" val="348108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water, chair, outdoor&#10;&#10;Description automatically generated">
            <a:extLst>
              <a:ext uri="{FF2B5EF4-FFF2-40B4-BE49-F238E27FC236}">
                <a16:creationId xmlns:a16="http://schemas.microsoft.com/office/drawing/2014/main" id="{AEE7F7BD-C703-43DD-99C6-F1B9BC96A7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AF5E4B-6E8F-4456-B460-BA8392AFE811}"/>
              </a:ext>
            </a:extLst>
          </p:cNvPr>
          <p:cNvSpPr/>
          <p:nvPr/>
        </p:nvSpPr>
        <p:spPr>
          <a:xfrm>
            <a:off x="-2" y="6303962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DA4C51-951F-4EEC-B175-B39616B35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6" y="6300655"/>
            <a:ext cx="8348663" cy="4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sz="1800" dirty="0" err="1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SunNest</a:t>
            </a: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 Water Villa without Pool – Deck View</a:t>
            </a:r>
          </a:p>
        </p:txBody>
      </p:sp>
    </p:spTree>
    <p:extLst>
      <p:ext uri="{BB962C8B-B14F-4D97-AF65-F5344CB8AC3E}">
        <p14:creationId xmlns:p14="http://schemas.microsoft.com/office/powerpoint/2010/main" val="361813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DA1318-6101-4B38-A07D-53C909F4D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r="1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398912"/>
            <a:ext cx="834866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ELENA Spa – Entrance</a:t>
            </a:r>
          </a:p>
        </p:txBody>
      </p:sp>
    </p:spTree>
    <p:extLst>
      <p:ext uri="{BB962C8B-B14F-4D97-AF65-F5344CB8AC3E}">
        <p14:creationId xmlns:p14="http://schemas.microsoft.com/office/powerpoint/2010/main" val="175001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653E7D-86B1-4889-9A2C-9F1E3B362055}"/>
              </a:ext>
            </a:extLst>
          </p:cNvPr>
          <p:cNvSpPr txBox="1"/>
          <p:nvPr/>
        </p:nvSpPr>
        <p:spPr>
          <a:xfrm>
            <a:off x="475557" y="2052388"/>
            <a:ext cx="5044397" cy="2545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OBLU SELECT Lobigili </a:t>
            </a:r>
            <a:r>
              <a:rPr lang="en-US" sz="1200" dirty="0">
                <a:solidFill>
                  <a:srgbClr val="767171"/>
                </a:solidFill>
                <a:latin typeface="Centra No2" pitchFamily="2" charset="0"/>
                <a:ea typeface="Centra No2" pitchFamily="2" charset="0"/>
              </a:rPr>
              <a:t>is an enchanting adults-exclusive retreat amidst crystalline blue waters of </a:t>
            </a:r>
            <a:r>
              <a:rPr lang="en-US" sz="1200" dirty="0" err="1">
                <a:solidFill>
                  <a:srgbClr val="767171"/>
                </a:solidFill>
                <a:latin typeface="Centra No2" pitchFamily="2" charset="0"/>
                <a:ea typeface="Centra No2" pitchFamily="2" charset="0"/>
              </a:rPr>
              <a:t>Malé</a:t>
            </a:r>
            <a:r>
              <a:rPr lang="en-US" sz="1200" dirty="0">
                <a:solidFill>
                  <a:srgbClr val="767171"/>
                </a:solidFill>
                <a:latin typeface="Centra No2" pitchFamily="2" charset="0"/>
                <a:ea typeface="Centra No2" pitchFamily="2" charset="0"/>
              </a:rPr>
              <a:t> Atoll. In the Maldivian dialect of Dhivehi, ‘</a:t>
            </a:r>
            <a:r>
              <a:rPr lang="en-US" sz="1200" dirty="0" err="1">
                <a:solidFill>
                  <a:srgbClr val="767171"/>
                </a:solidFill>
                <a:latin typeface="Centra No2" pitchFamily="2" charset="0"/>
                <a:ea typeface="Centra No2" pitchFamily="2" charset="0"/>
              </a:rPr>
              <a:t>Lobi</a:t>
            </a:r>
            <a:r>
              <a:rPr lang="en-US" sz="1200" dirty="0">
                <a:solidFill>
                  <a:srgbClr val="767171"/>
                </a:solidFill>
                <a:latin typeface="Centra No2" pitchFamily="2" charset="0"/>
                <a:ea typeface="Centra No2" pitchFamily="2" charset="0"/>
              </a:rPr>
              <a:t>’ means love and ‘Gili’ means island. Lobigili is, in essence, the island of love.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767171"/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767171"/>
                </a:solidFill>
                <a:latin typeface="Centra No2" pitchFamily="2" charset="0"/>
                <a:ea typeface="Centra No2" pitchFamily="2" charset="0"/>
              </a:rPr>
              <a:t>Exclusive to OBLU SELECT Lobigili, this indulgent holiday package blends all the elements of an intimate and carefree tropical experience. Let the easy-going island rhythm seep into your soul, making way for heartfelt connections and treasured memories.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/>
          <p:nvPr/>
        </p:nvCxnSpPr>
        <p:spPr>
          <a:xfrm flipV="1">
            <a:off x="5974672" y="2636668"/>
            <a:ext cx="0" cy="3204839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806A2302-DEF4-4DAD-A07A-8758E870B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2C4F6A4-EFC4-45FC-B7E0-0A0FFE7ED990}"/>
              </a:ext>
            </a:extLst>
          </p:cNvPr>
          <p:cNvSpPr txBox="1"/>
          <p:nvPr/>
        </p:nvSpPr>
        <p:spPr>
          <a:xfrm>
            <a:off x="356096" y="323334"/>
            <a:ext cx="1013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Lobigili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B08A1D-3E39-4283-9291-D7E77FE4E7A9}"/>
              </a:ext>
            </a:extLst>
          </p:cNvPr>
          <p:cNvSpPr txBox="1">
            <a:spLocks/>
          </p:cNvSpPr>
          <p:nvPr/>
        </p:nvSpPr>
        <p:spPr>
          <a:xfrm>
            <a:off x="475557" y="1240983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66006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The Island of </a:t>
            </a:r>
            <a:r>
              <a:rPr lang="en-US" sz="1800" dirty="0">
                <a:solidFill>
                  <a:srgbClr val="660061"/>
                </a:solidFill>
                <a:latin typeface="Termina Bold" panose="000008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Love</a:t>
            </a:r>
            <a:r>
              <a:rPr lang="en-US" sz="1800" dirty="0">
                <a:solidFill>
                  <a:srgbClr val="66006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…</a:t>
            </a:r>
            <a:endParaRPr lang="en-MV" sz="1800" dirty="0">
              <a:solidFill>
                <a:srgbClr val="660061"/>
              </a:solidFill>
              <a:latin typeface="Termina Demi" panose="00000700000000000000" pitchFamily="50" charset="0"/>
              <a:ea typeface="Centra No2 Medium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13808C-7FA4-42C4-9759-5696A3BE1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9723" y="1328660"/>
            <a:ext cx="4555361" cy="486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46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AC976-257B-4B2C-8851-D274653D5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398912"/>
            <a:ext cx="834866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ELENA Spa</a:t>
            </a:r>
          </a:p>
        </p:txBody>
      </p:sp>
    </p:spTree>
    <p:extLst>
      <p:ext uri="{BB962C8B-B14F-4D97-AF65-F5344CB8AC3E}">
        <p14:creationId xmlns:p14="http://schemas.microsoft.com/office/powerpoint/2010/main" val="331681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tree, lined, day&#10;&#10;Description automatically generated">
            <a:extLst>
              <a:ext uri="{FF2B5EF4-FFF2-40B4-BE49-F238E27FC236}">
                <a16:creationId xmlns:a16="http://schemas.microsoft.com/office/drawing/2014/main" id="{B675F624-59AC-49E1-8ED0-3CACAFFFA7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398912"/>
            <a:ext cx="834866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ELENA Spa – Beach Hammock</a:t>
            </a:r>
          </a:p>
        </p:txBody>
      </p:sp>
    </p:spTree>
    <p:extLst>
      <p:ext uri="{BB962C8B-B14F-4D97-AF65-F5344CB8AC3E}">
        <p14:creationId xmlns:p14="http://schemas.microsoft.com/office/powerpoint/2010/main" val="405135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ceiling, floor, building&#10;&#10;Description automatically generated">
            <a:extLst>
              <a:ext uri="{FF2B5EF4-FFF2-40B4-BE49-F238E27FC236}">
                <a16:creationId xmlns:a16="http://schemas.microsoft.com/office/drawing/2014/main" id="{AB8B9E8E-0963-4A2B-B7EB-8ED7E602D0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AF5E4B-6E8F-4456-B460-BA8392AFE811}"/>
              </a:ext>
            </a:extLst>
          </p:cNvPr>
          <p:cNvSpPr/>
          <p:nvPr/>
        </p:nvSpPr>
        <p:spPr>
          <a:xfrm>
            <a:off x="-2" y="6303962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DA4C51-951F-4EEC-B175-B39616B35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6" y="6300655"/>
            <a:ext cx="8348663" cy="4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Overwater Gym</a:t>
            </a:r>
          </a:p>
        </p:txBody>
      </p:sp>
    </p:spTree>
    <p:extLst>
      <p:ext uri="{BB962C8B-B14F-4D97-AF65-F5344CB8AC3E}">
        <p14:creationId xmlns:p14="http://schemas.microsoft.com/office/powerpoint/2010/main" val="69359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AC976-257B-4B2C-8851-D274653D5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398912"/>
            <a:ext cx="8348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</a:rPr>
              <a:t>Only BLU Under Ocean Restaurant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59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plate, dining table&#10;&#10;Description automatically generated">
            <a:extLst>
              <a:ext uri="{FF2B5EF4-FFF2-40B4-BE49-F238E27FC236}">
                <a16:creationId xmlns:a16="http://schemas.microsoft.com/office/drawing/2014/main" id="{B4DC6216-48F7-48EC-A1B4-2DEBE2F0E3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4D8636-17BC-4C73-864D-2BFCB2D8262B}"/>
              </a:ext>
            </a:extLst>
          </p:cNvPr>
          <p:cNvSpPr/>
          <p:nvPr/>
        </p:nvSpPr>
        <p:spPr>
          <a:xfrm>
            <a:off x="-2" y="6303962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199" y="6407127"/>
            <a:ext cx="873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</a:rPr>
              <a:t>Only BLU Under Ocean Restaurant – Table Set Up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97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AC976-257B-4B2C-8851-D274653D5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398912"/>
            <a:ext cx="834866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Swing Bar - Pool</a:t>
            </a:r>
          </a:p>
        </p:txBody>
      </p:sp>
    </p:spTree>
    <p:extLst>
      <p:ext uri="{BB962C8B-B14F-4D97-AF65-F5344CB8AC3E}">
        <p14:creationId xmlns:p14="http://schemas.microsoft.com/office/powerpoint/2010/main" val="366729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7B433D-63F0-47E7-A94F-10214710F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17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72786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467737"/>
            <a:ext cx="834866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Swing Bar - Interior</a:t>
            </a:r>
          </a:p>
        </p:txBody>
      </p:sp>
    </p:spTree>
    <p:extLst>
      <p:ext uri="{BB962C8B-B14F-4D97-AF65-F5344CB8AC3E}">
        <p14:creationId xmlns:p14="http://schemas.microsoft.com/office/powerpoint/2010/main" val="300864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398912"/>
            <a:ext cx="834866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Swing Bar - At Sunset</a:t>
            </a:r>
          </a:p>
        </p:txBody>
      </p:sp>
      <p:pic>
        <p:nvPicPr>
          <p:cNvPr id="5" name="Picture 4" descr="A picture containing sky, outdoor, overlooking, resort&#10;&#10;Description automatically generated">
            <a:extLst>
              <a:ext uri="{FF2B5EF4-FFF2-40B4-BE49-F238E27FC236}">
                <a16:creationId xmlns:a16="http://schemas.microsoft.com/office/drawing/2014/main" id="{AAA572EE-B68C-4B60-939F-1AF4A3AD1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30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9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AC976-257B-4B2C-8851-D274653D5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398912"/>
            <a:ext cx="834866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Ylang - Ylang</a:t>
            </a:r>
          </a:p>
        </p:txBody>
      </p:sp>
    </p:spTree>
    <p:extLst>
      <p:ext uri="{BB962C8B-B14F-4D97-AF65-F5344CB8AC3E}">
        <p14:creationId xmlns:p14="http://schemas.microsoft.com/office/powerpoint/2010/main" val="14324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, furniture, several&#10;&#10;Description automatically generated">
            <a:extLst>
              <a:ext uri="{FF2B5EF4-FFF2-40B4-BE49-F238E27FC236}">
                <a16:creationId xmlns:a16="http://schemas.microsoft.com/office/drawing/2014/main" id="{435777FC-6FAD-4E41-8723-EB50B27B37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" b="4637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398912"/>
            <a:ext cx="8348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  <a:ea typeface="Centra No2" pitchFamily="2" charset="0"/>
              </a:rPr>
              <a:t>Ylang </a:t>
            </a:r>
            <a:r>
              <a:rPr lang="en-US" altLang="en-US" sz="1800" dirty="0" err="1">
                <a:solidFill>
                  <a:schemeClr val="bg1"/>
                </a:solidFill>
                <a:latin typeface="Termina Medium" panose="00000600000000000000" pitchFamily="50" charset="0"/>
                <a:ea typeface="Centra No2" pitchFamily="2" charset="0"/>
              </a:rPr>
              <a:t>Ylang</a:t>
            </a: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  <a:ea typeface="Centra No2" pitchFamily="2" charset="0"/>
              </a:rPr>
              <a:t> – At Lunch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  <a:ea typeface="Centra No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77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653E7D-86B1-4889-9A2C-9F1E3B362055}"/>
              </a:ext>
            </a:extLst>
          </p:cNvPr>
          <p:cNvSpPr txBox="1"/>
          <p:nvPr/>
        </p:nvSpPr>
        <p:spPr>
          <a:xfrm>
            <a:off x="475557" y="2052388"/>
            <a:ext cx="5499112" cy="883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Complimentary</a:t>
            </a:r>
            <a:r>
              <a:rPr lang="en-US" sz="1200" dirty="0">
                <a:solidFill>
                  <a:srgbClr val="7030A0"/>
                </a:solidFill>
                <a:latin typeface="Centra No2" pitchFamily="2" charset="0"/>
                <a:ea typeface="Centra No2" pitchFamily="2" charset="0"/>
              </a:rPr>
              <a:t> </a:t>
            </a:r>
            <a:r>
              <a:rPr lang="en-US" sz="12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airport transfer by speedboat on arrival and departure</a:t>
            </a:r>
          </a:p>
          <a:p>
            <a:pPr algn="just">
              <a:lnSpc>
                <a:spcPct val="150000"/>
              </a:lnSpc>
            </a:pPr>
            <a:endParaRPr lang="en-US" sz="1200" dirty="0">
              <a:solidFill>
                <a:srgbClr val="7A2877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entra No2" pitchFamily="2" charset="0"/>
              <a:ea typeface="Centra No2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/>
          <p:nvPr/>
        </p:nvCxnSpPr>
        <p:spPr>
          <a:xfrm flipV="1">
            <a:off x="5974672" y="2636668"/>
            <a:ext cx="0" cy="3204839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806A2302-DEF4-4DAD-A07A-8758E870B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2C4F6A4-EFC4-45FC-B7E0-0A0FFE7ED990}"/>
              </a:ext>
            </a:extLst>
          </p:cNvPr>
          <p:cNvSpPr txBox="1"/>
          <p:nvPr/>
        </p:nvSpPr>
        <p:spPr>
          <a:xfrm>
            <a:off x="356096" y="323334"/>
            <a:ext cx="2008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</a:t>
            </a:r>
            <a:r>
              <a:rPr lang="en-US" sz="2000" dirty="0" err="1">
                <a:solidFill>
                  <a:schemeClr val="bg1"/>
                </a:solidFill>
                <a:latin typeface="Larken-MediumItalic" panose="00000600000000000000" pitchFamily="2" charset="0"/>
              </a:rPr>
              <a:t>Lobi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Plan ™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B08A1D-3E39-4283-9291-D7E77FE4E7A9}"/>
              </a:ext>
            </a:extLst>
          </p:cNvPr>
          <p:cNvSpPr txBox="1">
            <a:spLocks/>
          </p:cNvSpPr>
          <p:nvPr/>
        </p:nvSpPr>
        <p:spPr>
          <a:xfrm>
            <a:off x="475557" y="1240983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66006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Arrival &amp; Departure Experience</a:t>
            </a:r>
            <a:endParaRPr lang="en-MV" sz="1800" dirty="0">
              <a:solidFill>
                <a:srgbClr val="660061"/>
              </a:solidFill>
              <a:latin typeface="Termina Demi" panose="00000700000000000000" pitchFamily="50" charset="0"/>
              <a:ea typeface="Centra No2 Medium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07271-4417-4116-9F0B-6CEF086B1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r="23"/>
          <a:stretch/>
        </p:blipFill>
        <p:spPr>
          <a:xfrm>
            <a:off x="6672048" y="1286481"/>
            <a:ext cx="5037487" cy="49730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6004A6-236D-43E1-B2D7-1EB6D127B421}"/>
              </a:ext>
            </a:extLst>
          </p:cNvPr>
          <p:cNvSpPr txBox="1"/>
          <p:nvPr/>
        </p:nvSpPr>
        <p:spPr>
          <a:xfrm>
            <a:off x="581585" y="2636668"/>
            <a:ext cx="5044397" cy="1991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Lobigili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island is just a 15-minutes Speedboat ride from Male’ International Airport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Upon arrival, guests are received by the airport team and escorted to the speedboat jetty for transfer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Chilled water and refreshing face towels are served at the beginning of the short journey</a:t>
            </a:r>
            <a:b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</a:br>
            <a:endParaRPr lang="en-US" sz="1200" i="1" dirty="0">
              <a:solidFill>
                <a:srgbClr val="642061"/>
              </a:solidFill>
              <a:latin typeface="Centra No2" pitchFamily="2" charset="0"/>
              <a:ea typeface="Centra No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2211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AC976-257B-4B2C-8851-D274653D5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398912"/>
            <a:ext cx="834866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1800" dirty="0" err="1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Gaadiya</a:t>
            </a: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 17 – Food Truck</a:t>
            </a:r>
          </a:p>
        </p:txBody>
      </p:sp>
    </p:spTree>
    <p:extLst>
      <p:ext uri="{BB962C8B-B14F-4D97-AF65-F5344CB8AC3E}">
        <p14:creationId xmlns:p14="http://schemas.microsoft.com/office/powerpoint/2010/main" val="375879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people sitting under an umbrella on a beach&#10;&#10;Description automatically generated with low confidence">
            <a:extLst>
              <a:ext uri="{FF2B5EF4-FFF2-40B4-BE49-F238E27FC236}">
                <a16:creationId xmlns:a16="http://schemas.microsoft.com/office/drawing/2014/main" id="{60DAC976-257B-4B2C-8851-D274653D5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398912"/>
            <a:ext cx="834866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Dinner On The Beach</a:t>
            </a:r>
          </a:p>
        </p:txBody>
      </p:sp>
    </p:spTree>
    <p:extLst>
      <p:ext uri="{BB962C8B-B14F-4D97-AF65-F5344CB8AC3E}">
        <p14:creationId xmlns:p14="http://schemas.microsoft.com/office/powerpoint/2010/main" val="51674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AC976-257B-4B2C-8851-D274653D5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C783C8-18F0-4962-8FF1-5D00495C48DD}"/>
              </a:ext>
            </a:extLst>
          </p:cNvPr>
          <p:cNvSpPr/>
          <p:nvPr/>
        </p:nvSpPr>
        <p:spPr>
          <a:xfrm>
            <a:off x="0" y="6306559"/>
            <a:ext cx="12192000" cy="554038"/>
          </a:xfrm>
          <a:prstGeom prst="rect">
            <a:avLst/>
          </a:prstGeom>
          <a:gradFill flip="none" rotWithShape="1">
            <a:gsLst>
              <a:gs pos="48000">
                <a:srgbClr val="660061"/>
              </a:gs>
              <a:gs pos="100000">
                <a:schemeClr val="tx1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A566C-DD43-4EB8-BD24-1B30E110E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668" y="6398912"/>
            <a:ext cx="834866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1800" dirty="0">
                <a:solidFill>
                  <a:schemeClr val="bg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Watersports</a:t>
            </a:r>
          </a:p>
        </p:txBody>
      </p:sp>
    </p:spTree>
    <p:extLst>
      <p:ext uri="{BB962C8B-B14F-4D97-AF65-F5344CB8AC3E}">
        <p14:creationId xmlns:p14="http://schemas.microsoft.com/office/powerpoint/2010/main" val="57118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239890AB-C6CF-412B-9B39-A5DA1B096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EEEFE3F2-640D-4DD8-AD5C-C40D96D3C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132" y="3263024"/>
            <a:ext cx="2255199" cy="558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EE11E9-5DBA-49AE-BC39-C8CB261F1A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4366" y="1113371"/>
            <a:ext cx="2903268" cy="7702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B5CF0C-7C4D-4B37-AB15-2080B6C11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366" y="2613502"/>
            <a:ext cx="30467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  <a:ea typeface="Centra No2" pitchFamily="2" charset="0"/>
              </a:rPr>
              <a:t>The Island of Love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  <a:ea typeface="Centra No2" pitchFamily="2" charset="0"/>
            </a:endParaRPr>
          </a:p>
        </p:txBody>
      </p:sp>
      <p:pic>
        <p:nvPicPr>
          <p:cNvPr id="6" name="Picture 5" descr="A picture containing text, clipart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4DEB94EA-3438-4B1C-A3E8-E0D683E35C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132" y="5186412"/>
            <a:ext cx="2255199" cy="5582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107CD0-FBFF-4AD6-970B-5D1850D76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4741" y="4669896"/>
            <a:ext cx="69459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Termina Medium" panose="00000600000000000000" pitchFamily="50" charset="0"/>
                <a:ea typeface="Centra No2" pitchFamily="2" charset="0"/>
              </a:rPr>
              <a:t>Only BLU - Under Ocean restaurant</a:t>
            </a:r>
            <a:endParaRPr lang="en-US" altLang="en-US" sz="1800" i="1" dirty="0">
              <a:solidFill>
                <a:schemeClr val="bg1"/>
              </a:solidFill>
              <a:latin typeface="Termina Medium" panose="00000600000000000000" pitchFamily="50" charset="0"/>
              <a:ea typeface="Centra No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4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653E7D-86B1-4889-9A2C-9F1E3B362055}"/>
              </a:ext>
            </a:extLst>
          </p:cNvPr>
          <p:cNvSpPr txBox="1"/>
          <p:nvPr/>
        </p:nvSpPr>
        <p:spPr>
          <a:xfrm>
            <a:off x="503742" y="2372054"/>
            <a:ext cx="5044397" cy="3930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Breakfast, Lunch &amp; Dinner 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served at </a:t>
            </a:r>
            <a:r>
              <a:rPr lang="en-US" sz="12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Ylang </a:t>
            </a:r>
            <a:r>
              <a:rPr lang="en-US" sz="1200" dirty="0" err="1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Ylang</a:t>
            </a:r>
            <a:r>
              <a:rPr lang="en-US" sz="12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 (All-Day Dining Restaurant) 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;- Fresh, contemporary décor with comfortable seating overlooking the ocean. Both indoor and outdoor dining spaces and a library zone for a unique reading and dining experience. Global </a:t>
            </a:r>
            <a:r>
              <a:rPr lang="en-US" sz="1200" dirty="0" err="1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flavours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with a spin on Italian cuisine is sure to win your taste buds over.</a:t>
            </a:r>
            <a:b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</a:br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LUNCH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: Select from a chalkboard menu with a choice of interactive live cooking stations, pizzas, tandoors, an air-conditioned salad zone and an extensive dessert bar 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DINNER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: Select one from a choice of five set menus: Italian, Mediterranean, Thai and Indian Indonesian menu available on request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4A818-8A16-48D4-9704-F66873636381}"/>
              </a:ext>
            </a:extLst>
          </p:cNvPr>
          <p:cNvSpPr txBox="1">
            <a:spLocks/>
          </p:cNvSpPr>
          <p:nvPr/>
        </p:nvSpPr>
        <p:spPr>
          <a:xfrm>
            <a:off x="475556" y="1240983"/>
            <a:ext cx="6523121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66006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Dining Experiences</a:t>
            </a:r>
          </a:p>
          <a:p>
            <a:endParaRPr lang="en-US" sz="1800" dirty="0">
              <a:solidFill>
                <a:srgbClr val="660061"/>
              </a:solidFill>
              <a:latin typeface="Termina Demi" panose="00000700000000000000" pitchFamily="50" charset="0"/>
              <a:ea typeface="Centra No2 Medium" pitchFamily="2" charset="0"/>
              <a:cs typeface="Times New Roman" panose="02020603050405020304" pitchFamily="18" charset="0"/>
            </a:endParaRPr>
          </a:p>
          <a:p>
            <a:r>
              <a:rPr lang="en-US" sz="1300" i="1" dirty="0">
                <a:solidFill>
                  <a:srgbClr val="AE78AB"/>
                </a:solidFill>
                <a:latin typeface="Larken Thin" pitchFamily="50" charset="0"/>
                <a:ea typeface="Centra No2" pitchFamily="2" charset="0"/>
                <a:cs typeface="Times New Roman" panose="02020603050405020304" pitchFamily="18" charset="0"/>
              </a:rPr>
              <a:t>For a Hassle-Free Beach Holiday Experience – Let Go and Indulge in Sheer Island Bliss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/>
          <p:nvPr/>
        </p:nvCxnSpPr>
        <p:spPr>
          <a:xfrm flipV="1">
            <a:off x="5974672" y="2636668"/>
            <a:ext cx="0" cy="3204839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635FF-5315-4424-837A-75DC69B59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515684C-E51C-4C60-82BB-358F332E132F}"/>
              </a:ext>
            </a:extLst>
          </p:cNvPr>
          <p:cNvSpPr txBox="1"/>
          <p:nvPr/>
        </p:nvSpPr>
        <p:spPr>
          <a:xfrm>
            <a:off x="356096" y="323334"/>
            <a:ext cx="1946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</a:t>
            </a:r>
            <a:r>
              <a:rPr lang="en-US" sz="2000" dirty="0" err="1">
                <a:solidFill>
                  <a:schemeClr val="bg1"/>
                </a:solidFill>
                <a:latin typeface="Larken-MediumItalic" panose="00000600000000000000" pitchFamily="2" charset="0"/>
              </a:rPr>
              <a:t>Lobi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Plan™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BDD14-BEF0-454E-915A-E08AEDEBD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8676" y="1338473"/>
            <a:ext cx="4557933" cy="486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83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653E7D-86B1-4889-9A2C-9F1E3B362055}"/>
              </a:ext>
            </a:extLst>
          </p:cNvPr>
          <p:cNvSpPr txBox="1"/>
          <p:nvPr/>
        </p:nvSpPr>
        <p:spPr>
          <a:xfrm>
            <a:off x="475555" y="1979104"/>
            <a:ext cx="5044397" cy="4484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The Swing Bar (Pool Bar)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7A2877"/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Vibrant beachside bar with a sprawling infinity pool, intimate cabanas, hammocks and swings – all evoking a chic European beach vibe. A glow in the golden light of the fading day, nights come alive with hypnotic DJ and Live Band performances that spark passion!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Traditional Maldivian Snacks served from 16:00 to 18:00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Selection of delicious deep-fried snacks, made from local ingredients such as coconut, onion, chili, lime, fish, and vegetables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UNLIMITED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consumption of regular international brands from a selection of spirits, wines and beers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UNLIMITED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orders of signature cocktails and mocktails from a menu of 10 cocktails and 10 mocktail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Choice of paid Sheesha and Cigar available for couples to enjoy at the designated smoking area </a:t>
            </a:r>
            <a:r>
              <a:rPr lang="en-US" sz="12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on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</a:t>
            </a:r>
            <a:r>
              <a:rPr lang="en-US" sz="12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chargeable basis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4A818-8A16-48D4-9704-F66873636381}"/>
              </a:ext>
            </a:extLst>
          </p:cNvPr>
          <p:cNvSpPr txBox="1">
            <a:spLocks/>
          </p:cNvSpPr>
          <p:nvPr/>
        </p:nvSpPr>
        <p:spPr>
          <a:xfrm>
            <a:off x="475555" y="1182323"/>
            <a:ext cx="6523121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66006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Dining Experiences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/>
          <p:nvPr/>
        </p:nvCxnSpPr>
        <p:spPr>
          <a:xfrm flipV="1">
            <a:off x="5974672" y="2636668"/>
            <a:ext cx="0" cy="3204839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635FF-5315-4424-837A-75DC69B59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515684C-E51C-4C60-82BB-358F332E132F}"/>
              </a:ext>
            </a:extLst>
          </p:cNvPr>
          <p:cNvSpPr txBox="1"/>
          <p:nvPr/>
        </p:nvSpPr>
        <p:spPr>
          <a:xfrm>
            <a:off x="356096" y="323334"/>
            <a:ext cx="1946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</a:t>
            </a:r>
            <a:r>
              <a:rPr lang="en-US" sz="2000" dirty="0" err="1">
                <a:solidFill>
                  <a:schemeClr val="bg1"/>
                </a:solidFill>
                <a:latin typeface="Larken-MediumItalic" panose="00000600000000000000" pitchFamily="2" charset="0"/>
              </a:rPr>
              <a:t>Lobi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Plan™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BDD14-BEF0-454E-915A-E08AEDEBD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8676" y="1338473"/>
            <a:ext cx="4557932" cy="486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01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653E7D-86B1-4889-9A2C-9F1E3B362055}"/>
              </a:ext>
            </a:extLst>
          </p:cNvPr>
          <p:cNvSpPr txBox="1"/>
          <p:nvPr/>
        </p:nvSpPr>
        <p:spPr>
          <a:xfrm>
            <a:off x="475555" y="1979104"/>
            <a:ext cx="5426478" cy="4438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Only BLU (Under Ocean Restaurant)</a:t>
            </a:r>
            <a:br>
              <a:rPr lang="en-US" sz="12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</a:b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*On pre-booking, based on availability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7A2877"/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Culinary extravaganza in a dream-like under ocean setting with window tables in this charming horseshoe-shaped restaurant. Relish impeccable modern gourmet fare and decadent desserts with a pairing of red and white wines, beer and soft beverages.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A welcome glass of sparkling wine is served on arrival, followed by a selection of the finest hot and cold appetizers served on a three-tier stackable platter.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Prix Fixe menus with the option of Meat, Seafood or Vegetarian </a:t>
            </a: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ONE COMPLIMENTARY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specialty dining experience per guest for </a:t>
            </a: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EVERY FOUR-NIGHTS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of stay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4A818-8A16-48D4-9704-F66873636381}"/>
              </a:ext>
            </a:extLst>
          </p:cNvPr>
          <p:cNvSpPr txBox="1">
            <a:spLocks/>
          </p:cNvSpPr>
          <p:nvPr/>
        </p:nvSpPr>
        <p:spPr>
          <a:xfrm>
            <a:off x="475555" y="1182323"/>
            <a:ext cx="6523121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66006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Specialty Dining Experiences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/>
          <p:nvPr/>
        </p:nvCxnSpPr>
        <p:spPr>
          <a:xfrm flipV="1">
            <a:off x="5974672" y="2636668"/>
            <a:ext cx="0" cy="3204839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635FF-5315-4424-837A-75DC69B59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515684C-E51C-4C60-82BB-358F332E132F}"/>
              </a:ext>
            </a:extLst>
          </p:cNvPr>
          <p:cNvSpPr txBox="1"/>
          <p:nvPr/>
        </p:nvSpPr>
        <p:spPr>
          <a:xfrm>
            <a:off x="356096" y="323334"/>
            <a:ext cx="1946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</a:t>
            </a:r>
            <a:r>
              <a:rPr lang="en-US" sz="2000" dirty="0" err="1">
                <a:solidFill>
                  <a:schemeClr val="bg1"/>
                </a:solidFill>
                <a:latin typeface="Larken-MediumItalic" panose="00000600000000000000" pitchFamily="2" charset="0"/>
              </a:rPr>
              <a:t>Lobi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Plan™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BDD14-BEF0-454E-915A-E08AEDEBD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8676" y="1524359"/>
            <a:ext cx="4557932" cy="449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19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653E7D-86B1-4889-9A2C-9F1E3B362055}"/>
              </a:ext>
            </a:extLst>
          </p:cNvPr>
          <p:cNvSpPr txBox="1"/>
          <p:nvPr/>
        </p:nvSpPr>
        <p:spPr>
          <a:xfrm>
            <a:off x="475555" y="1979104"/>
            <a:ext cx="5426478" cy="4135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Gaadiya-17 Food Truck</a:t>
            </a:r>
            <a:br>
              <a:rPr lang="en-US" sz="12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</a:b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*On pre-booking, based on availability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7A2877"/>
              </a:solidFill>
              <a:latin typeface="Centra No2" pitchFamily="2" charset="0"/>
              <a:ea typeface="Centra No2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A casual dining option under the sky, on-board menu served on the beach side with sand under your feet. Offering a three-course meal featuring grilled meats and seafood options.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919193"/>
              </a:solidFill>
              <a:latin typeface="Centra No2" pitchFamily="2" charset="0"/>
              <a:ea typeface="Centra No2" pitchFamily="2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DAILY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changing starter, one Main Course with side dish and sauce, followed by dessert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Selection of paired wines, beers and soft beverages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ONE COMPLIMENTARY 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dining experience under the </a:t>
            </a:r>
            <a:r>
              <a:rPr lang="en-US" sz="1200" dirty="0" err="1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Lobi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Plan™ per guest for </a:t>
            </a: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EVERY FOUR-NIGHTS 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of stay (on pre-booking, based on availability)</a:t>
            </a:r>
          </a:p>
          <a:p>
            <a:pPr>
              <a:lnSpc>
                <a:spcPct val="200000"/>
              </a:lnSpc>
            </a:pP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** Exclusive Lobster Night every Wednesday on Chargeable basis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4A818-8A16-48D4-9704-F66873636381}"/>
              </a:ext>
            </a:extLst>
          </p:cNvPr>
          <p:cNvSpPr txBox="1">
            <a:spLocks/>
          </p:cNvSpPr>
          <p:nvPr/>
        </p:nvSpPr>
        <p:spPr>
          <a:xfrm>
            <a:off x="475555" y="1182323"/>
            <a:ext cx="6523121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66006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Specialty Dining Experiences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/>
          <p:nvPr/>
        </p:nvCxnSpPr>
        <p:spPr>
          <a:xfrm flipV="1">
            <a:off x="5974672" y="2636668"/>
            <a:ext cx="0" cy="3204839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635FF-5315-4424-837A-75DC69B59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515684C-E51C-4C60-82BB-358F332E132F}"/>
              </a:ext>
            </a:extLst>
          </p:cNvPr>
          <p:cNvSpPr txBox="1"/>
          <p:nvPr/>
        </p:nvSpPr>
        <p:spPr>
          <a:xfrm>
            <a:off x="356096" y="323334"/>
            <a:ext cx="1946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</a:t>
            </a:r>
            <a:r>
              <a:rPr lang="en-US" sz="2000" dirty="0" err="1">
                <a:solidFill>
                  <a:schemeClr val="bg1"/>
                </a:solidFill>
                <a:latin typeface="Larken-MediumItalic" panose="00000600000000000000" pitchFamily="2" charset="0"/>
              </a:rPr>
              <a:t>Lobi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Plan™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BDD14-BEF0-454E-915A-E08AEDEBD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8676" y="1338473"/>
            <a:ext cx="4557932" cy="486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85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653E7D-86B1-4889-9A2C-9F1E3B362055}"/>
              </a:ext>
            </a:extLst>
          </p:cNvPr>
          <p:cNvSpPr txBox="1"/>
          <p:nvPr/>
        </p:nvSpPr>
        <p:spPr>
          <a:xfrm>
            <a:off x="475557" y="2052388"/>
            <a:ext cx="5044397" cy="298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UNLIMITED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orders from a wide selection of liquor at </a:t>
            </a: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Ylang </a:t>
            </a:r>
            <a:r>
              <a:rPr lang="en-US" sz="1100" dirty="0" err="1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Ylang</a:t>
            </a: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 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and </a:t>
            </a: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The Swing Bar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Wide selection of premium wines and sparkling wines from the world-over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UNLIMITED</a:t>
            </a: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 orders of Signature Cocktails from a selection of:</a:t>
            </a:r>
          </a:p>
          <a:p>
            <a:pPr marL="628650" lvl="1" indent="-1714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10 Cocktails and 10 Mocktails at </a:t>
            </a:r>
            <a:r>
              <a:rPr lang="en-US" sz="1100" dirty="0">
                <a:solidFill>
                  <a:srgbClr val="7A2877"/>
                </a:solidFill>
                <a:latin typeface="Centra No2" pitchFamily="2" charset="0"/>
                <a:ea typeface="Centra No2" pitchFamily="2" charset="0"/>
              </a:rPr>
              <a:t>The Swing Bar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919193"/>
                </a:solidFill>
                <a:latin typeface="Centra No2" pitchFamily="2" charset="0"/>
                <a:ea typeface="Centra No2" pitchFamily="2" charset="0"/>
              </a:rPr>
              <a:t>Soft drinks, mineralized water, and an assortment of tea and coffee available at all outlets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4A818-8A16-48D4-9704-F66873636381}"/>
              </a:ext>
            </a:extLst>
          </p:cNvPr>
          <p:cNvSpPr txBox="1">
            <a:spLocks/>
          </p:cNvSpPr>
          <p:nvPr/>
        </p:nvSpPr>
        <p:spPr>
          <a:xfrm>
            <a:off x="475557" y="1240983"/>
            <a:ext cx="4874764" cy="79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660061"/>
                </a:solidFill>
                <a:latin typeface="Termina Demi" panose="00000700000000000000" pitchFamily="50" charset="0"/>
                <a:ea typeface="Centra No2 Medium" pitchFamily="2" charset="0"/>
                <a:cs typeface="Times New Roman" panose="02020603050405020304" pitchFamily="18" charset="0"/>
              </a:rPr>
              <a:t>Beverages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FAEA2D-4C7F-4C62-9D86-DA3951072E46}"/>
              </a:ext>
            </a:extLst>
          </p:cNvPr>
          <p:cNvCxnSpPr/>
          <p:nvPr/>
        </p:nvCxnSpPr>
        <p:spPr>
          <a:xfrm flipV="1">
            <a:off x="5974672" y="2636668"/>
            <a:ext cx="0" cy="3204839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2BE0-108B-40DD-816E-6AC1D8476115}"/>
              </a:ext>
            </a:extLst>
          </p:cNvPr>
          <p:cNvCxnSpPr>
            <a:cxnSpLocks/>
          </p:cNvCxnSpPr>
          <p:nvPr/>
        </p:nvCxnSpPr>
        <p:spPr>
          <a:xfrm>
            <a:off x="838200" y="6629603"/>
            <a:ext cx="10586884" cy="0"/>
          </a:xfrm>
          <a:prstGeom prst="line">
            <a:avLst/>
          </a:prstGeom>
          <a:ln>
            <a:solidFill>
              <a:srgbClr val="D963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FC0D5DF-F4DB-4CB8-BB2F-0C151658F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01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44633C-1AF6-4518-B03F-CE51EE0C7C16}"/>
              </a:ext>
            </a:extLst>
          </p:cNvPr>
          <p:cNvSpPr txBox="1"/>
          <p:nvPr/>
        </p:nvSpPr>
        <p:spPr>
          <a:xfrm>
            <a:off x="356096" y="323334"/>
            <a:ext cx="1946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The </a:t>
            </a:r>
            <a:r>
              <a:rPr lang="en-US" sz="2000" dirty="0" err="1">
                <a:solidFill>
                  <a:schemeClr val="bg1"/>
                </a:solidFill>
                <a:latin typeface="Larken-MediumItalic" panose="00000600000000000000" pitchFamily="2" charset="0"/>
              </a:rPr>
              <a:t>Lobi</a:t>
            </a:r>
            <a:r>
              <a:rPr lang="en-US" sz="2000" dirty="0">
                <a:solidFill>
                  <a:schemeClr val="bg1"/>
                </a:solidFill>
                <a:latin typeface="Larken-MediumItalic" panose="00000600000000000000" pitchFamily="2" charset="0"/>
              </a:rPr>
              <a:t> Plan™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D405CA-E5A1-4EDD-AD0E-55E76E729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8676" y="1338473"/>
            <a:ext cx="4557932" cy="486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92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1233</Words>
  <Application>Microsoft Office PowerPoint</Application>
  <PresentationFormat>Широкоэкранный</PresentationFormat>
  <Paragraphs>176</Paragraphs>
  <Slides>43</Slides>
  <Notes>41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43</vt:i4>
      </vt:variant>
    </vt:vector>
  </HeadingPairs>
  <TitlesOfParts>
    <vt:vector size="56" baseType="lpstr">
      <vt:lpstr>Arial</vt:lpstr>
      <vt:lpstr>Calibri</vt:lpstr>
      <vt:lpstr>Calibri Light</vt:lpstr>
      <vt:lpstr>Centra No2</vt:lpstr>
      <vt:lpstr>Courier New</vt:lpstr>
      <vt:lpstr>F37 Judge Medium</vt:lpstr>
      <vt:lpstr>Larken Thin</vt:lpstr>
      <vt:lpstr>Larken-MediumItalic</vt:lpstr>
      <vt:lpstr>Termina Bold</vt:lpstr>
      <vt:lpstr>Termina Demi</vt:lpstr>
      <vt:lpstr>Termina Medium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Srimal Iresh / Atmosphere Hotels and Resorts</dc:creator>
  <cp:lastModifiedBy>Светлана Кравцова</cp:lastModifiedBy>
  <cp:revision>36</cp:revision>
  <dcterms:created xsi:type="dcterms:W3CDTF">2023-04-01T07:28:11Z</dcterms:created>
  <dcterms:modified xsi:type="dcterms:W3CDTF">2024-04-29T08:39:48Z</dcterms:modified>
</cp:coreProperties>
</file>